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0" r:id="rId3"/>
    <p:sldId id="291" r:id="rId4"/>
    <p:sldId id="292" r:id="rId5"/>
    <p:sldId id="310" r:id="rId6"/>
    <p:sldId id="311" r:id="rId7"/>
    <p:sldId id="31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5" r:id="rId18"/>
    <p:sldId id="307" r:id="rId19"/>
    <p:sldId id="306" r:id="rId2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JWRpUBaXDgtELOLQDVt6wA==" hashData="0NQ83zHFd8Qwcmy3zR3WzSIfgBFSxwyjN+wteunt9iobqyDCIePKhSJdR2kucXg2xWWoUMY8rG9fqyJlwKgdX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369"/>
    <a:srgbClr val="93C44F"/>
    <a:srgbClr val="1BA9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2"/>
    <p:restoredTop sz="90558"/>
  </p:normalViewPr>
  <p:slideViewPr>
    <p:cSldViewPr snapToGrid="0" snapToObjects="1">
      <p:cViewPr varScale="1">
        <p:scale>
          <a:sx n="69" d="100"/>
          <a:sy n="69" d="100"/>
        </p:scale>
        <p:origin x="9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DFA10806-BF60-4716-A89B-54CE4A4B9A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E8902F11-BCF9-4362-ACC4-EFF52806AF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F377B-4F3A-45B3-BDC8-60BAB515B3B0}" type="datetimeFigureOut">
              <a:rPr lang="hu-HU" smtClean="0"/>
              <a:t>2018. 04. 09.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3451506-9CBA-4FD5-A123-2B1D661660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BFD4AFE-3218-4B2B-AA78-BCBFFF1B3E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75A5D-1F94-417E-A9CF-7FBADB40DCC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3377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86F40-BD8D-4C29-B814-4BB4204074DB}" type="datetimeFigureOut">
              <a:rPr lang="hu-HU" smtClean="0"/>
              <a:t>2018. 04. 09.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453EE-1B1C-4DCD-B946-CB94973CED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2111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9EB97-B759-42DA-8746-0871A4D04180}" type="slidenum">
              <a:rPr lang="hu-HU" smtClean="0"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96049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78292"/>
          </a:xfrm>
          <a:prstGeom prst="rect">
            <a:avLst/>
          </a:prstGeom>
          <a:gradFill flip="none" rotWithShape="1">
            <a:gsLst>
              <a:gs pos="67000">
                <a:srgbClr val="265369"/>
              </a:gs>
              <a:gs pos="0">
                <a:srgbClr val="1BA9B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278292"/>
            <a:ext cx="12193200" cy="28800"/>
          </a:xfrm>
          <a:prstGeom prst="rect">
            <a:avLst/>
          </a:prstGeom>
          <a:solidFill>
            <a:srgbClr val="93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538" y="51099"/>
            <a:ext cx="2300255" cy="114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9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4C787A6-EA52-40CD-B5C5-A03BF1DFD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6EDD6ED-741A-4B71-8838-85BC264FF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298E6E3-5A4D-4066-89F9-AC0D4901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E8FE-8CEB-4174-BF90-FA0603EEA8C8}" type="datetimeFigureOut">
              <a:rPr lang="hu-HU" smtClean="0"/>
              <a:t>2018. 04. 09.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EDE3E90-A4A1-4EF0-983D-D28D0F422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1B51720-474F-4A50-9A2E-55BC88221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7068-EA9C-4DC6-AEF8-FB363D88B8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8097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1C35C-9D13-684C-A5B9-A4DBB316AF47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9F299-C737-FE42-9447-A45E2E9CA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4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gradFill flip="none" rotWithShape="1">
            <a:gsLst>
              <a:gs pos="67000">
                <a:srgbClr val="265369"/>
              </a:gs>
              <a:gs pos="0">
                <a:srgbClr val="1BA9B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08787" y="2551837"/>
            <a:ext cx="1053581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5400" b="1" baseline="30000" dirty="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rPr>
              <a:t>A közbeszerzések jogi szabályozása</a:t>
            </a:r>
          </a:p>
          <a:p>
            <a:pPr algn="ctr">
              <a:lnSpc>
                <a:spcPct val="150000"/>
              </a:lnSpc>
            </a:pPr>
            <a:r>
              <a:rPr lang="hu-HU" sz="5400" b="1" baseline="30000" dirty="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rPr>
              <a:t>különös tekintettel a részekre bontás tilalmára  </a:t>
            </a:r>
            <a:endParaRPr lang="en-US" sz="5400" b="1" baseline="30000" dirty="0">
              <a:solidFill>
                <a:schemeClr val="bg1"/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70" y="155377"/>
            <a:ext cx="3061640" cy="1528120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678B6733-4DE7-435B-85AA-5976D29946BC}"/>
              </a:ext>
            </a:extLst>
          </p:cNvPr>
          <p:cNvSpPr txBox="1"/>
          <p:nvPr/>
        </p:nvSpPr>
        <p:spPr>
          <a:xfrm>
            <a:off x="3340359" y="4683967"/>
            <a:ext cx="6531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dr. Kovács László</a:t>
            </a:r>
          </a:p>
          <a:p>
            <a:pPr algn="ctr"/>
            <a:r>
              <a:rPr lang="hu-HU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Közbeszerzési Hatóság</a:t>
            </a:r>
          </a:p>
          <a:p>
            <a:pPr algn="ctr"/>
            <a:r>
              <a:rPr lang="hu-HU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Főtitkár  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14B32B3B-7533-428C-9236-CBB737FD5055}"/>
              </a:ext>
            </a:extLst>
          </p:cNvPr>
          <p:cNvSpPr txBox="1"/>
          <p:nvPr/>
        </p:nvSpPr>
        <p:spPr>
          <a:xfrm>
            <a:off x="9386596" y="5803641"/>
            <a:ext cx="2379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2018. április 5. </a:t>
            </a:r>
          </a:p>
        </p:txBody>
      </p:sp>
    </p:spTree>
    <p:extLst>
      <p:ext uri="{BB962C8B-B14F-4D97-AF65-F5344CB8AC3E}">
        <p14:creationId xmlns:p14="http://schemas.microsoft.com/office/powerpoint/2010/main" val="1457817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89360B92-398D-41A0-AECA-122481FEBB06}"/>
              </a:ext>
            </a:extLst>
          </p:cNvPr>
          <p:cNvSpPr/>
          <p:nvPr/>
        </p:nvSpPr>
        <p:spPr>
          <a:xfrm>
            <a:off x="652803" y="1603238"/>
            <a:ext cx="6096000" cy="51552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Book Antiqua" panose="02040602050305030304" pitchFamily="18" charset="0"/>
              </a:rPr>
              <a:t>Részekre bontás tilalma – Kbt. 19. § (3) bekezdés</a:t>
            </a:r>
          </a:p>
          <a:p>
            <a:pPr marL="800100" lvl="1" indent="-342900" algn="just">
              <a:spcBef>
                <a:spcPts val="0"/>
              </a:spcBef>
              <a:spcAft>
                <a:spcPts val="600"/>
              </a:spcAft>
              <a:buSzPct val="65000"/>
              <a:buFont typeface="Arial" panose="020B0604020202020204" pitchFamily="34" charset="0"/>
              <a:buChar char="•"/>
            </a:pPr>
            <a:r>
              <a:rPr lang="hu-HU" sz="2000" dirty="0">
                <a:latin typeface="Book Antiqua" panose="02040602050305030304" pitchFamily="18" charset="0"/>
              </a:rPr>
              <a:t>egy építési beruházás</a:t>
            </a:r>
          </a:p>
          <a:p>
            <a:pPr marL="800100" lvl="1" indent="-342900" algn="just">
              <a:spcBef>
                <a:spcPts val="0"/>
              </a:spcBef>
              <a:spcAft>
                <a:spcPts val="600"/>
              </a:spcAft>
              <a:buSzPct val="65000"/>
              <a:buFont typeface="Arial" panose="020B0604020202020204" pitchFamily="34" charset="0"/>
              <a:buChar char="•"/>
            </a:pPr>
            <a:r>
              <a:rPr lang="hu-HU" sz="2000" dirty="0">
                <a:latin typeface="Book Antiqua" panose="02040602050305030304" pitchFamily="18" charset="0"/>
              </a:rPr>
              <a:t>ugyanazon közvetlen cél megvalósítására irányuló szolgáltatásmegrendelés</a:t>
            </a:r>
          </a:p>
          <a:p>
            <a:pPr marL="800100" lvl="1" indent="-342900" algn="just">
              <a:spcBef>
                <a:spcPts val="0"/>
              </a:spcBef>
              <a:spcAft>
                <a:spcPts val="600"/>
              </a:spcAft>
              <a:buSzPct val="65000"/>
              <a:buFont typeface="Arial" panose="020B0604020202020204" pitchFamily="34" charset="0"/>
              <a:buChar char="•"/>
            </a:pPr>
            <a:r>
              <a:rPr lang="hu-HU" sz="2000" dirty="0">
                <a:latin typeface="Book Antiqua" panose="02040602050305030304" pitchFamily="18" charset="0"/>
              </a:rPr>
              <a:t>azonos vagy hasonló felhasználásra szánt áruk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Book Antiqua" panose="02040602050305030304" pitchFamily="18" charset="0"/>
              </a:rPr>
              <a:t>  Minimális egység megállapítása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Book Antiqua" panose="02040602050305030304" pitchFamily="18" charset="0"/>
              </a:rPr>
              <a:t>  Műszaki és gazdasági funkcionális egység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Book Antiqua" panose="02040602050305030304" pitchFamily="18" charset="0"/>
              </a:rPr>
              <a:t>  Kisegítő szempontok</a:t>
            </a:r>
          </a:p>
          <a:p>
            <a:pPr marL="800100" lvl="1" indent="-342900" algn="just">
              <a:spcAft>
                <a:spcPts val="600"/>
              </a:spcAft>
              <a:buSzPct val="65000"/>
              <a:buFont typeface="Arial" panose="020B0604020202020204" pitchFamily="34" charset="0"/>
              <a:buChar char="•"/>
            </a:pPr>
            <a:r>
              <a:rPr lang="hu-HU" sz="2000" dirty="0">
                <a:latin typeface="Book Antiqua" panose="02040602050305030304" pitchFamily="18" charset="0"/>
              </a:rPr>
              <a:t>egységes tervezés és döntés, ajánlatkérő, azonos jogalap és szerződéses feltételek, időbeli összefüggés, projekt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Book Antiqua" panose="02040602050305030304" pitchFamily="18" charset="0"/>
              </a:rPr>
              <a:t>  Uniós projekt összevonhatja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hu-HU" sz="2400" dirty="0">
              <a:latin typeface="Book Antiqua" panose="02040602050305030304" pitchFamily="18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7D89C0B1-EA63-4185-8A09-1C730AFE3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0980" y="2436882"/>
            <a:ext cx="3592229" cy="2825508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854D3CAB-E11F-49FE-A7AB-AF10FD4BEF36}"/>
              </a:ext>
            </a:extLst>
          </p:cNvPr>
          <p:cNvSpPr/>
          <p:nvPr/>
        </p:nvSpPr>
        <p:spPr>
          <a:xfrm>
            <a:off x="317163" y="433270"/>
            <a:ext cx="3509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Általános szabályok</a:t>
            </a:r>
          </a:p>
        </p:txBody>
      </p:sp>
      <p:pic>
        <p:nvPicPr>
          <p:cNvPr id="5" name="Picture 2" descr="Képtalálat a következőre: „legal basis”">
            <a:extLst>
              <a:ext uri="{FF2B5EF4-FFF2-40B4-BE49-F238E27FC236}">
                <a16:creationId xmlns:a16="http://schemas.microsoft.com/office/drawing/2014/main" id="{FE8FB92E-3BFE-41DA-BDB8-4E57D219C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044" y="2375955"/>
            <a:ext cx="40005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03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89360B92-398D-41A0-AECA-122481FEBB06}"/>
              </a:ext>
            </a:extLst>
          </p:cNvPr>
          <p:cNvSpPr/>
          <p:nvPr/>
        </p:nvSpPr>
        <p:spPr>
          <a:xfrm>
            <a:off x="562889" y="1732452"/>
            <a:ext cx="6096000" cy="48351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 defTabSz="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  <a:latin typeface="Book Antiqua" panose="02040602050305030304" pitchFamily="18" charset="0"/>
              </a:rPr>
              <a:t>Kbt. 19. § (3) bekezdés – „egy” építési beruházás</a:t>
            </a:r>
          </a:p>
          <a:p>
            <a:pPr marL="342900" lvl="0" indent="-342900" algn="just" defTabSz="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  <a:latin typeface="Book Antiqua" panose="02040602050305030304" pitchFamily="18" charset="0"/>
              </a:rPr>
              <a:t>Építési beruházás fogalma – Kbt. 8. § (3) bekezdés</a:t>
            </a:r>
          </a:p>
          <a:p>
            <a:pPr marL="342900" lvl="0" indent="-342900" algn="just" defTabSz="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  <a:latin typeface="Book Antiqua" panose="02040602050305030304" pitchFamily="18" charset="0"/>
              </a:rPr>
              <a:t>Épület, építmény</a:t>
            </a:r>
          </a:p>
          <a:p>
            <a:pPr marL="342900" lvl="0" indent="-342900" algn="just" defTabSz="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  <a:latin typeface="Book Antiqua" panose="02040602050305030304" pitchFamily="18" charset="0"/>
              </a:rPr>
              <a:t>Kbt. 1. melléklete szerinti tevékenységek</a:t>
            </a:r>
          </a:p>
          <a:p>
            <a:pPr marL="342900" lvl="0" indent="-342900" algn="just" defTabSz="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  <a:latin typeface="Book Antiqua" panose="02040602050305030304" pitchFamily="18" charset="0"/>
              </a:rPr>
              <a:t>Azonos tárgy, azonos rendeltetés, funkcionális összefüggés, időbeli összefüggés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hu-HU" sz="2400" dirty="0">
              <a:latin typeface="Book Antiqua" panose="02040602050305030304" pitchFamily="18" charset="0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854D3CAB-E11F-49FE-A7AB-AF10FD4BEF36}"/>
              </a:ext>
            </a:extLst>
          </p:cNvPr>
          <p:cNvSpPr/>
          <p:nvPr/>
        </p:nvSpPr>
        <p:spPr>
          <a:xfrm>
            <a:off x="303308" y="447125"/>
            <a:ext cx="3507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Építési beruházások</a:t>
            </a:r>
          </a:p>
        </p:txBody>
      </p:sp>
      <p:pic>
        <p:nvPicPr>
          <p:cNvPr id="1026" name="Picture 2" descr="KapcsolÃ³dÃ³ kÃ©p">
            <a:extLst>
              <a:ext uri="{FF2B5EF4-FFF2-40B4-BE49-F238E27FC236}">
                <a16:creationId xmlns:a16="http://schemas.microsoft.com/office/drawing/2014/main" id="{B9DAA938-33F3-419A-B88D-26D668059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194" y="2341419"/>
            <a:ext cx="4275194" cy="285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11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89360B92-398D-41A0-AECA-122481FEBB06}"/>
              </a:ext>
            </a:extLst>
          </p:cNvPr>
          <p:cNvSpPr/>
          <p:nvPr/>
        </p:nvSpPr>
        <p:spPr>
          <a:xfrm>
            <a:off x="732799" y="1951717"/>
            <a:ext cx="6096000" cy="43150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defTabSz="4572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  <a:latin typeface="Book Antiqua" panose="02040602050305030304" pitchFamily="18" charset="0"/>
              </a:rPr>
              <a:t>Kbt. 19. § (3) bekezdés – ugyanazon közvetlen cél megvalósítása</a:t>
            </a:r>
          </a:p>
          <a:p>
            <a:pPr marL="342900" indent="-342900" algn="just" defTabSz="4572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  <a:latin typeface="Book Antiqua" panose="02040602050305030304" pitchFamily="18" charset="0"/>
              </a:rPr>
              <a:t>Műszaki és gazdasági funkcionális egység</a:t>
            </a:r>
          </a:p>
          <a:p>
            <a:pPr marL="342900" indent="-342900" algn="just" defTabSz="4572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  <a:latin typeface="Book Antiqua" panose="02040602050305030304" pitchFamily="18" charset="0"/>
              </a:rPr>
              <a:t>Szolgáltatás tartalmának vizsgálata</a:t>
            </a:r>
          </a:p>
          <a:p>
            <a:pPr marL="342900" indent="-342900" algn="just" defTabSz="4572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  <a:latin typeface="Book Antiqua" panose="02040602050305030304" pitchFamily="18" charset="0"/>
              </a:rPr>
              <a:t>Azonos tárgy, azonos rendeltetés, funkcionális összefüggés, időbeli összefüggés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hu-HU" sz="2400" dirty="0">
              <a:latin typeface="Book Antiqua" panose="02040602050305030304" pitchFamily="18" charset="0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854D3CAB-E11F-49FE-A7AB-AF10FD4BEF36}"/>
              </a:ext>
            </a:extLst>
          </p:cNvPr>
          <p:cNvSpPr/>
          <p:nvPr/>
        </p:nvSpPr>
        <p:spPr>
          <a:xfrm>
            <a:off x="427999" y="460979"/>
            <a:ext cx="4347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Szolgáltatás megrendelés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CD31DC1-3DFB-431B-9229-8DEAF56C1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020" y="2460523"/>
            <a:ext cx="4121701" cy="274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2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89360B92-398D-41A0-AECA-122481FEBB06}"/>
              </a:ext>
            </a:extLst>
          </p:cNvPr>
          <p:cNvSpPr/>
          <p:nvPr/>
        </p:nvSpPr>
        <p:spPr>
          <a:xfrm>
            <a:off x="576179" y="2074219"/>
            <a:ext cx="6096000" cy="379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4572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  <a:latin typeface="Book Antiqua" panose="02040602050305030304" pitchFamily="18" charset="0"/>
              </a:rPr>
              <a:t>Azonos vagy hasonló felhasználásra szánt áruk</a:t>
            </a:r>
          </a:p>
          <a:p>
            <a:pPr marL="342900" indent="-342900" algn="just" defTabSz="4572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  <a:latin typeface="Book Antiqua" panose="02040602050305030304" pitchFamily="18" charset="0"/>
              </a:rPr>
              <a:t>Hasonló felhasználás – az áru közvetlen funkciójának szem előtt tartásával (pl. élelmiszerek)</a:t>
            </a:r>
          </a:p>
          <a:p>
            <a:pPr marL="342900" indent="-342900" algn="just" defTabSz="4572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  <a:latin typeface="Book Antiqua" panose="02040602050305030304" pitchFamily="18" charset="0"/>
              </a:rPr>
              <a:t>Különböző </a:t>
            </a:r>
            <a:r>
              <a:rPr lang="hu-HU" sz="2400" dirty="0" err="1">
                <a:solidFill>
                  <a:prstClr val="black"/>
                </a:solidFill>
                <a:latin typeface="Book Antiqua" panose="02040602050305030304" pitchFamily="18" charset="0"/>
              </a:rPr>
              <a:t>projektbeni</a:t>
            </a:r>
            <a:r>
              <a:rPr lang="hu-HU" sz="2400" dirty="0">
                <a:solidFill>
                  <a:prstClr val="black"/>
                </a:solidFill>
                <a:latin typeface="Book Antiqua" panose="02040602050305030304" pitchFamily="18" charset="0"/>
              </a:rPr>
              <a:t> finanszírozás önmagában nem meghatározó szempont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hu-HU" sz="2400" dirty="0">
              <a:latin typeface="Book Antiqua" panose="02040602050305030304" pitchFamily="18" charset="0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854D3CAB-E11F-49FE-A7AB-AF10FD4BEF36}"/>
              </a:ext>
            </a:extLst>
          </p:cNvPr>
          <p:cNvSpPr/>
          <p:nvPr/>
        </p:nvSpPr>
        <p:spPr>
          <a:xfrm>
            <a:off x="331017" y="441746"/>
            <a:ext cx="2396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Árubeszerzés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289CAED9-33A6-4F5A-BFBB-B3E914028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444" y="2321978"/>
            <a:ext cx="4025576" cy="30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1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89360B92-398D-41A0-AECA-122481FEBB06}"/>
              </a:ext>
            </a:extLst>
          </p:cNvPr>
          <p:cNvSpPr/>
          <p:nvPr/>
        </p:nvSpPr>
        <p:spPr>
          <a:xfrm>
            <a:off x="742434" y="2294846"/>
            <a:ext cx="6096000" cy="34286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defTabSz="4572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  <a:latin typeface="Book Antiqua" panose="02040602050305030304" pitchFamily="18" charset="0"/>
              </a:rPr>
              <a:t>Eltérő beszerzési tárgyak egysége</a:t>
            </a:r>
          </a:p>
          <a:p>
            <a:pPr marL="342900" indent="-342900" algn="just" defTabSz="4572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  <a:latin typeface="Book Antiqua" panose="02040602050305030304" pitchFamily="18" charset="0"/>
              </a:rPr>
              <a:t>Különböző ajánlatkérők közbeszerzései</a:t>
            </a:r>
          </a:p>
          <a:p>
            <a:pPr marL="342900" indent="-342900" algn="just" defTabSz="4572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  <a:latin typeface="Book Antiqua" panose="02040602050305030304" pitchFamily="18" charset="0"/>
              </a:rPr>
              <a:t>Támogatott projekt és az „egy közbeszerzés” fogalma</a:t>
            </a:r>
          </a:p>
          <a:p>
            <a:pPr marL="342900" indent="-342900" algn="just" defTabSz="4572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  <a:latin typeface="Book Antiqua" panose="02040602050305030304" pitchFamily="18" charset="0"/>
              </a:rPr>
              <a:t>Beszerzési igények mesterséges egyesítése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hu-HU" sz="2400" dirty="0">
              <a:latin typeface="Book Antiqua" panose="02040602050305030304" pitchFamily="18" charset="0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854D3CAB-E11F-49FE-A7AB-AF10FD4BEF36}"/>
              </a:ext>
            </a:extLst>
          </p:cNvPr>
          <p:cNvSpPr/>
          <p:nvPr/>
        </p:nvSpPr>
        <p:spPr>
          <a:xfrm>
            <a:off x="427999" y="433270"/>
            <a:ext cx="3408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Speciális szabályok</a:t>
            </a:r>
          </a:p>
        </p:txBody>
      </p:sp>
      <p:pic>
        <p:nvPicPr>
          <p:cNvPr id="2050" name="Picture 2" descr="KapcsolÃ³dÃ³ kÃ©p">
            <a:extLst>
              <a:ext uri="{FF2B5EF4-FFF2-40B4-BE49-F238E27FC236}">
                <a16:creationId xmlns:a16="http://schemas.microsoft.com/office/drawing/2014/main" id="{B3FFBEFA-119B-4CC0-A06F-9E5B29315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68" y="2245014"/>
            <a:ext cx="3842689" cy="320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05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2262"/>
            <a:ext cx="12192000" cy="6858000"/>
          </a:xfrm>
          <a:prstGeom prst="rect">
            <a:avLst/>
          </a:prstGeom>
          <a:gradFill flip="none" rotWithShape="1">
            <a:gsLst>
              <a:gs pos="67000">
                <a:srgbClr val="265369"/>
              </a:gs>
              <a:gs pos="0">
                <a:srgbClr val="1BA9B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8091" y="3066006"/>
            <a:ext cx="10535817" cy="8392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5400" b="1" baseline="30000" dirty="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rPr>
              <a:t>Gyakorlati példák</a:t>
            </a:r>
            <a:endParaRPr lang="en-US" sz="5400" b="1" baseline="30000" dirty="0">
              <a:solidFill>
                <a:schemeClr val="bg1"/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70" y="155377"/>
            <a:ext cx="3061640" cy="152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22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89360B92-398D-41A0-AECA-122481FEBB06}"/>
              </a:ext>
            </a:extLst>
          </p:cNvPr>
          <p:cNvSpPr/>
          <p:nvPr/>
        </p:nvSpPr>
        <p:spPr>
          <a:xfrm>
            <a:off x="427999" y="1371600"/>
            <a:ext cx="11215049" cy="5594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Book Antiqua" panose="02040602050305030304" pitchFamily="18" charset="0"/>
              </a:rPr>
              <a:t>Az építmények földrajzi elkülönülése önmagában nem alapozza meg a részekre bontást</a:t>
            </a:r>
          </a:p>
          <a:p>
            <a:pPr lvl="1" algn="just">
              <a:spcAft>
                <a:spcPts val="1800"/>
              </a:spcAft>
            </a:pPr>
            <a:r>
              <a:rPr lang="hu-HU" sz="2000" dirty="0">
                <a:latin typeface="Book Antiqua" panose="02040602050305030304" pitchFamily="18" charset="0"/>
              </a:rPr>
              <a:t>Pl.: Egy támogatott projekt keretében több, földrajzilag elkülönülő épületen végzett hasonló felújítás                </a:t>
            </a:r>
            <a:r>
              <a:rPr lang="hu-HU" sz="2000" b="1" dirty="0">
                <a:latin typeface="Book Antiqua" panose="02040602050305030304" pitchFamily="18" charset="0"/>
              </a:rPr>
              <a:t>Nem bontható részekre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Book Antiqua" panose="02040602050305030304" pitchFamily="18" charset="0"/>
              </a:rPr>
              <a:t>Önmagában az eltérő projektháttér sem lehet minden esetben a részekre bontás alapja. </a:t>
            </a:r>
          </a:p>
          <a:p>
            <a:pPr algn="just">
              <a:spcAft>
                <a:spcPts val="600"/>
              </a:spcAft>
            </a:pPr>
            <a:r>
              <a:rPr lang="hu-HU" sz="2000" dirty="0">
                <a:latin typeface="Book Antiqua" panose="02040602050305030304" pitchFamily="18" charset="0"/>
              </a:rPr>
              <a:t>      Pl.: Egy építményt érintő felújítás, mely több támogatott projekt keretében valósul meg </a:t>
            </a:r>
          </a:p>
          <a:p>
            <a:pPr algn="just">
              <a:spcAft>
                <a:spcPts val="600"/>
              </a:spcAft>
            </a:pPr>
            <a:r>
              <a:rPr lang="hu-HU" sz="2000" dirty="0">
                <a:latin typeface="Book Antiqua" panose="02040602050305030304" pitchFamily="18" charset="0"/>
              </a:rPr>
              <a:t>                        </a:t>
            </a:r>
            <a:r>
              <a:rPr lang="hu-HU" sz="2000" b="1" dirty="0">
                <a:latin typeface="Book Antiqua" panose="02040602050305030304" pitchFamily="18" charset="0"/>
              </a:rPr>
              <a:t>Nem bontható részekre</a:t>
            </a:r>
          </a:p>
          <a:p>
            <a:pPr lvl="1" algn="just">
              <a:spcAft>
                <a:spcPts val="1800"/>
              </a:spcAft>
            </a:pPr>
            <a:r>
              <a:rPr lang="hu-HU" sz="2000" dirty="0">
                <a:latin typeface="Book Antiqua" panose="02040602050305030304" pitchFamily="18" charset="0"/>
              </a:rPr>
              <a:t>Pl.: Két különböző projekt keretében megvalósuló, fizikailag kapcsolódó és együtt egy közös funkciót betöltő beruházás (pl. egységes kerékpárúthálózat létrehozása több projekt keretében)                 </a:t>
            </a:r>
            <a:r>
              <a:rPr lang="hu-HU" sz="2000" b="1" dirty="0">
                <a:latin typeface="Book Antiqua" panose="02040602050305030304" pitchFamily="18" charset="0"/>
              </a:rPr>
              <a:t>Nem bontható részekre</a:t>
            </a:r>
          </a:p>
          <a:p>
            <a:pPr marL="0" lvl="1" algn="just">
              <a:spcAft>
                <a:spcPts val="600"/>
              </a:spcAft>
            </a:pPr>
            <a:endParaRPr lang="hu-HU" sz="2000" dirty="0">
              <a:latin typeface="Book Antiqua" panose="02040602050305030304" pitchFamily="18" charset="0"/>
            </a:endParaRPr>
          </a:p>
          <a:p>
            <a:pPr marL="0" lvl="1" algn="just">
              <a:spcAft>
                <a:spcPts val="600"/>
              </a:spcAft>
            </a:pPr>
            <a:r>
              <a:rPr lang="hu-HU" sz="2000" dirty="0">
                <a:latin typeface="Book Antiqua" panose="02040602050305030304" pitchFamily="18" charset="0"/>
              </a:rPr>
              <a:t>A közösen elérendő projektcél önálló funkcionális egységet is létrehozhat, ami azzal járhat, hogy egy projekten belüli beszerzések összekapcsolódnak a becsült érték meghatározása szempontjából.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hu-HU" sz="2400" dirty="0">
              <a:latin typeface="Book Antiqua" panose="02040602050305030304" pitchFamily="18" charset="0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854D3CAB-E11F-49FE-A7AB-AF10FD4BEF36}"/>
              </a:ext>
            </a:extLst>
          </p:cNvPr>
          <p:cNvSpPr/>
          <p:nvPr/>
        </p:nvSpPr>
        <p:spPr>
          <a:xfrm>
            <a:off x="427999" y="354837"/>
            <a:ext cx="3087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Építési beruházás</a:t>
            </a:r>
          </a:p>
        </p:txBody>
      </p:sp>
      <p:sp>
        <p:nvSpPr>
          <p:cNvPr id="5" name="Nyíl: jobbra mutató 4">
            <a:extLst>
              <a:ext uri="{FF2B5EF4-FFF2-40B4-BE49-F238E27FC236}">
                <a16:creationId xmlns:a16="http://schemas.microsoft.com/office/drawing/2014/main" id="{B175D90D-B83C-4DCA-BD77-0A6F33BF2F5E}"/>
              </a:ext>
            </a:extLst>
          </p:cNvPr>
          <p:cNvSpPr/>
          <p:nvPr/>
        </p:nvSpPr>
        <p:spPr>
          <a:xfrm>
            <a:off x="2020574" y="2098798"/>
            <a:ext cx="803564" cy="214971"/>
          </a:xfrm>
          <a:prstGeom prst="rightArrow">
            <a:avLst/>
          </a:prstGeom>
          <a:solidFill>
            <a:srgbClr val="2653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Nyíl: jobbra mutató 4">
            <a:extLst>
              <a:ext uri="{FF2B5EF4-FFF2-40B4-BE49-F238E27FC236}">
                <a16:creationId xmlns:a16="http://schemas.microsoft.com/office/drawing/2014/main" id="{B175D90D-B83C-4DCA-BD77-0A6F33BF2F5E}"/>
              </a:ext>
            </a:extLst>
          </p:cNvPr>
          <p:cNvSpPr/>
          <p:nvPr/>
        </p:nvSpPr>
        <p:spPr>
          <a:xfrm>
            <a:off x="1015592" y="3486833"/>
            <a:ext cx="803564" cy="214971"/>
          </a:xfrm>
          <a:prstGeom prst="rightArrow">
            <a:avLst/>
          </a:prstGeom>
          <a:solidFill>
            <a:srgbClr val="2653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Nyíl: jobbra mutató 4">
            <a:extLst>
              <a:ext uri="{FF2B5EF4-FFF2-40B4-BE49-F238E27FC236}">
                <a16:creationId xmlns:a16="http://schemas.microsoft.com/office/drawing/2014/main" id="{B175D90D-B83C-4DCA-BD77-0A6F33BF2F5E}"/>
              </a:ext>
            </a:extLst>
          </p:cNvPr>
          <p:cNvSpPr/>
          <p:nvPr/>
        </p:nvSpPr>
        <p:spPr>
          <a:xfrm>
            <a:off x="2354431" y="4439625"/>
            <a:ext cx="803564" cy="214971"/>
          </a:xfrm>
          <a:prstGeom prst="rightArrow">
            <a:avLst/>
          </a:prstGeom>
          <a:solidFill>
            <a:srgbClr val="2653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121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89360B92-398D-41A0-AECA-122481FEBB06}"/>
              </a:ext>
            </a:extLst>
          </p:cNvPr>
          <p:cNvSpPr/>
          <p:nvPr/>
        </p:nvSpPr>
        <p:spPr>
          <a:xfrm>
            <a:off x="192472" y="1386922"/>
            <a:ext cx="11791710" cy="596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latin typeface="Book Antiqua" panose="02040602050305030304" pitchFamily="18" charset="0"/>
              </a:rPr>
              <a:t>Egy projekt keretében megvalósuló eltérő jellegű szolgáltatások</a:t>
            </a:r>
          </a:p>
          <a:p>
            <a:pPr marL="360000" algn="just">
              <a:lnSpc>
                <a:spcPct val="120000"/>
              </a:lnSpc>
              <a:spcAft>
                <a:spcPts val="1800"/>
              </a:spcAft>
            </a:pPr>
            <a:r>
              <a:rPr lang="hu-HU" sz="2400" dirty="0">
                <a:latin typeface="Book Antiqua" panose="02040602050305030304" pitchFamily="18" charset="0"/>
              </a:rPr>
              <a:t>Pl.: Egy projekt keretében nyilvánosság biztosítás, projektmenedzsment, tervezés, műszaki ellenőrzés, </a:t>
            </a:r>
            <a:r>
              <a:rPr lang="hu-HU" sz="2400" dirty="0" err="1">
                <a:latin typeface="Book Antiqua" panose="02040602050305030304" pitchFamily="18" charset="0"/>
              </a:rPr>
              <a:t>FAKSZ</a:t>
            </a:r>
            <a:r>
              <a:rPr lang="hu-HU" sz="2400" dirty="0">
                <a:latin typeface="Book Antiqua" panose="02040602050305030304" pitchFamily="18" charset="0"/>
              </a:rPr>
              <a:t>, könyvvizsgálat              </a:t>
            </a:r>
            <a:r>
              <a:rPr lang="hu-HU" sz="2400" b="1" dirty="0">
                <a:latin typeface="Book Antiqua" panose="02040602050305030304" pitchFamily="18" charset="0"/>
              </a:rPr>
              <a:t>Részekre bontható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latin typeface="Book Antiqua" panose="02040602050305030304" pitchFamily="18" charset="0"/>
              </a:rPr>
              <a:t>Egy projekt keretében megvalósuló hasonló szolgáltatások            </a:t>
            </a:r>
            <a:r>
              <a:rPr lang="hu-HU" sz="2400" b="1" dirty="0">
                <a:latin typeface="Book Antiqua" panose="02040602050305030304" pitchFamily="18" charset="0"/>
              </a:rPr>
              <a:t>Nem bontható részekre </a:t>
            </a:r>
          </a:p>
          <a:p>
            <a:pPr marL="360000" algn="just">
              <a:lnSpc>
                <a:spcPct val="120000"/>
              </a:lnSpc>
              <a:spcAft>
                <a:spcPts val="1800"/>
              </a:spcAft>
            </a:pPr>
            <a:r>
              <a:rPr lang="hu-HU" sz="2400" dirty="0">
                <a:latin typeface="Book Antiqua" panose="02040602050305030304" pitchFamily="18" charset="0"/>
              </a:rPr>
              <a:t>(kivétel: a szolgáltatások részekre bontható építési beruházásokhoz kapcsolódnak, pl. tervezések esetén: fizikailag elkülönülő park és épület tervezése)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latin typeface="Book Antiqua" panose="02040602050305030304" pitchFamily="18" charset="0"/>
              </a:rPr>
              <a:t>Különböző projektek keretében megvalósuló hasonló szolgáltatások</a:t>
            </a:r>
          </a:p>
          <a:p>
            <a:pPr marL="360000" algn="just">
              <a:lnSpc>
                <a:spcPct val="120000"/>
              </a:lnSpc>
              <a:spcAft>
                <a:spcPts val="1800"/>
              </a:spcAft>
            </a:pPr>
            <a:r>
              <a:rPr lang="hu-HU" sz="2400" dirty="0">
                <a:latin typeface="Book Antiqua" panose="02040602050305030304" pitchFamily="18" charset="0"/>
              </a:rPr>
              <a:t>Pl.: Különböző támogatott projektek keretében megvalósuló projektmenedzsment feladatok, nyilvánosság biztosítása, </a:t>
            </a:r>
            <a:r>
              <a:rPr lang="hu-HU" sz="2400" dirty="0" err="1">
                <a:latin typeface="Book Antiqua" panose="02040602050305030304" pitchFamily="18" charset="0"/>
              </a:rPr>
              <a:t>FAKSZ</a:t>
            </a:r>
            <a:r>
              <a:rPr lang="hu-HU" sz="2400" dirty="0">
                <a:latin typeface="Book Antiqua" panose="02040602050305030304" pitchFamily="18" charset="0"/>
              </a:rPr>
              <a:t> tevékenység, könyvvizsgálat, tervezés, műszaki ellenőrzés                 </a:t>
            </a:r>
            <a:r>
              <a:rPr lang="hu-HU" sz="2400" b="1" dirty="0">
                <a:latin typeface="Book Antiqua" panose="02040602050305030304" pitchFamily="18" charset="0"/>
              </a:rPr>
              <a:t>Részekre bontható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hu-HU" sz="2400" dirty="0">
              <a:latin typeface="Book Antiqua" panose="02040602050305030304" pitchFamily="18" charset="0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854D3CAB-E11F-49FE-A7AB-AF10FD4BEF36}"/>
              </a:ext>
            </a:extLst>
          </p:cNvPr>
          <p:cNvSpPr/>
          <p:nvPr/>
        </p:nvSpPr>
        <p:spPr>
          <a:xfrm>
            <a:off x="427999" y="354837"/>
            <a:ext cx="6548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Szolgáltatások és támogatott projektek</a:t>
            </a:r>
          </a:p>
        </p:txBody>
      </p:sp>
      <p:sp>
        <p:nvSpPr>
          <p:cNvPr id="3" name="Nyíl: jobbra mutató 2">
            <a:extLst>
              <a:ext uri="{FF2B5EF4-FFF2-40B4-BE49-F238E27FC236}">
                <a16:creationId xmlns:a16="http://schemas.microsoft.com/office/drawing/2014/main" id="{E2BA6C94-2A1A-4BDD-A87D-57FA1EBB1608}"/>
              </a:ext>
            </a:extLst>
          </p:cNvPr>
          <p:cNvSpPr/>
          <p:nvPr/>
        </p:nvSpPr>
        <p:spPr>
          <a:xfrm>
            <a:off x="3469895" y="6302497"/>
            <a:ext cx="803564" cy="214971"/>
          </a:xfrm>
          <a:prstGeom prst="rightArrow">
            <a:avLst/>
          </a:prstGeom>
          <a:solidFill>
            <a:srgbClr val="2653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Nyíl: jobbra mutató 6">
            <a:extLst>
              <a:ext uri="{FF2B5EF4-FFF2-40B4-BE49-F238E27FC236}">
                <a16:creationId xmlns:a16="http://schemas.microsoft.com/office/drawing/2014/main" id="{D4A7147A-11D0-45D8-98F1-0E1D379A233F}"/>
              </a:ext>
            </a:extLst>
          </p:cNvPr>
          <p:cNvSpPr/>
          <p:nvPr/>
        </p:nvSpPr>
        <p:spPr>
          <a:xfrm>
            <a:off x="6741060" y="2406889"/>
            <a:ext cx="803564" cy="214971"/>
          </a:xfrm>
          <a:prstGeom prst="rightArrow">
            <a:avLst/>
          </a:prstGeom>
          <a:solidFill>
            <a:srgbClr val="2653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Nyíl: jobbra mutató 7">
            <a:extLst>
              <a:ext uri="{FF2B5EF4-FFF2-40B4-BE49-F238E27FC236}">
                <a16:creationId xmlns:a16="http://schemas.microsoft.com/office/drawing/2014/main" id="{2ABCD6D2-9189-47BE-A29E-1E9FB2548E38}"/>
              </a:ext>
            </a:extLst>
          </p:cNvPr>
          <p:cNvSpPr/>
          <p:nvPr/>
        </p:nvSpPr>
        <p:spPr>
          <a:xfrm>
            <a:off x="8853054" y="3025643"/>
            <a:ext cx="803564" cy="214971"/>
          </a:xfrm>
          <a:prstGeom prst="rightArrow">
            <a:avLst/>
          </a:prstGeom>
          <a:solidFill>
            <a:srgbClr val="2653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330006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854D3CAB-E11F-49FE-A7AB-AF10FD4BEF36}"/>
              </a:ext>
            </a:extLst>
          </p:cNvPr>
          <p:cNvSpPr/>
          <p:nvPr/>
        </p:nvSpPr>
        <p:spPr>
          <a:xfrm>
            <a:off x="427999" y="354837"/>
            <a:ext cx="6882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Árubeszerzések és támogatott projektek</a:t>
            </a:r>
          </a:p>
        </p:txBody>
      </p:sp>
      <p:sp>
        <p:nvSpPr>
          <p:cNvPr id="9" name="Tartalom helye 5">
            <a:extLst>
              <a:ext uri="{FF2B5EF4-FFF2-40B4-BE49-F238E27FC236}">
                <a16:creationId xmlns:a16="http://schemas.microsoft.com/office/drawing/2014/main" id="{8F8062A3-2455-4B55-895A-6D5D88809D0D}"/>
              </a:ext>
            </a:extLst>
          </p:cNvPr>
          <p:cNvSpPr txBox="1">
            <a:spLocks/>
          </p:cNvSpPr>
          <p:nvPr/>
        </p:nvSpPr>
        <p:spPr>
          <a:xfrm>
            <a:off x="402668" y="1481095"/>
            <a:ext cx="11386663" cy="5376905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5100" dirty="0">
                <a:latin typeface="Book Antiqua" panose="02040602050305030304" pitchFamily="18" charset="0"/>
              </a:rPr>
              <a:t>Egy projekt keretében megvalósuló, nem hasonló áruk beszerzése </a:t>
            </a:r>
          </a:p>
          <a:p>
            <a:pPr marL="36000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r>
              <a:rPr lang="hu-HU" sz="5100" dirty="0">
                <a:latin typeface="Book Antiqua" panose="02040602050305030304" pitchFamily="18" charset="0"/>
              </a:rPr>
              <a:t>Pl.: Egy projekt keretében orvosi eszközök beszerzése, valamint orvosi rendelői bútorok beszerzése      	      </a:t>
            </a:r>
            <a:r>
              <a:rPr lang="hu-HU" sz="5100" b="1" dirty="0">
                <a:latin typeface="Book Antiqua" panose="02040602050305030304" pitchFamily="18" charset="0"/>
              </a:rPr>
              <a:t>Részekre bontható 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5100" dirty="0">
                <a:latin typeface="Book Antiqua" panose="02040602050305030304" pitchFamily="18" charset="0"/>
              </a:rPr>
              <a:t>Egy projekt keretében megvalósuló hasonló áruk beszerzése </a:t>
            </a:r>
          </a:p>
          <a:p>
            <a:pPr marL="36000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5100" dirty="0">
                <a:latin typeface="Book Antiqua" panose="02040602050305030304" pitchFamily="18" charset="0"/>
              </a:rPr>
              <a:t>Pl.: Óvodai játékok beszerzése (akár eltérő óvodai intézményekben történő felhasználás mellett)              </a:t>
            </a:r>
            <a:r>
              <a:rPr lang="hu-HU" sz="5100" b="1" dirty="0">
                <a:latin typeface="Book Antiqua" panose="02040602050305030304" pitchFamily="18" charset="0"/>
              </a:rPr>
              <a:t>Nem bontható részekre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5100" dirty="0">
                <a:latin typeface="Book Antiqua" panose="02040602050305030304" pitchFamily="18" charset="0"/>
              </a:rPr>
              <a:t>Különböző projektek keretében megvalósuló hasonló áruk beszerzése</a:t>
            </a:r>
          </a:p>
          <a:p>
            <a:pPr marL="36000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5100" dirty="0">
                <a:latin typeface="Book Antiqua" panose="02040602050305030304" pitchFamily="18" charset="0"/>
              </a:rPr>
              <a:t>Pl.: Különböző támogatott projektek keretében óvodai játékok beszerzése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r>
              <a:rPr lang="hu-HU" sz="5100" dirty="0">
                <a:latin typeface="Book Antiqua" panose="02040602050305030304" pitchFamily="18" charset="0"/>
              </a:rPr>
              <a:t>                    </a:t>
            </a:r>
            <a:r>
              <a:rPr lang="hu-HU" sz="5100" b="1" dirty="0">
                <a:latin typeface="Book Antiqua" panose="02040602050305030304" pitchFamily="18" charset="0"/>
              </a:rPr>
              <a:t>Nem bontható részekre </a:t>
            </a:r>
          </a:p>
          <a:p>
            <a:pPr marL="36000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5100" dirty="0">
                <a:latin typeface="Book Antiqua" panose="02040602050305030304" pitchFamily="18" charset="0"/>
              </a:rPr>
              <a:t>Pl.: Különböző támogatott projektek keretében óvodai bútorok és orvosi rendelői bútorok beszerzése 		</a:t>
            </a:r>
            <a:r>
              <a:rPr lang="hu-HU" sz="5100" b="1" dirty="0">
                <a:latin typeface="Book Antiqua" panose="02040602050305030304" pitchFamily="18" charset="0"/>
              </a:rPr>
              <a:t>Részekre bontható</a:t>
            </a:r>
          </a:p>
          <a:p>
            <a:pPr marL="0" indent="0">
              <a:buFont typeface="Arial"/>
              <a:buNone/>
            </a:pPr>
            <a:endParaRPr lang="hu-HU" dirty="0"/>
          </a:p>
        </p:txBody>
      </p:sp>
      <p:sp>
        <p:nvSpPr>
          <p:cNvPr id="10" name="Nyíl: jobbra mutató 9">
            <a:extLst>
              <a:ext uri="{FF2B5EF4-FFF2-40B4-BE49-F238E27FC236}">
                <a16:creationId xmlns:a16="http://schemas.microsoft.com/office/drawing/2014/main" id="{1CCD1721-E197-4B1B-9DE5-CD7DC9D12A87}"/>
              </a:ext>
            </a:extLst>
          </p:cNvPr>
          <p:cNvSpPr/>
          <p:nvPr/>
        </p:nvSpPr>
        <p:spPr>
          <a:xfrm>
            <a:off x="3593682" y="2379956"/>
            <a:ext cx="803564" cy="214971"/>
          </a:xfrm>
          <a:prstGeom prst="rightArrow">
            <a:avLst/>
          </a:prstGeom>
          <a:solidFill>
            <a:srgbClr val="2653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       </a:t>
            </a:r>
          </a:p>
        </p:txBody>
      </p:sp>
      <p:sp>
        <p:nvSpPr>
          <p:cNvPr id="11" name="Nyíl: jobbra mutató 10">
            <a:extLst>
              <a:ext uri="{FF2B5EF4-FFF2-40B4-BE49-F238E27FC236}">
                <a16:creationId xmlns:a16="http://schemas.microsoft.com/office/drawing/2014/main" id="{07DAD827-1AD9-4920-888B-90094C3453E3}"/>
              </a:ext>
            </a:extLst>
          </p:cNvPr>
          <p:cNvSpPr/>
          <p:nvPr/>
        </p:nvSpPr>
        <p:spPr>
          <a:xfrm>
            <a:off x="3716398" y="3708760"/>
            <a:ext cx="803564" cy="214971"/>
          </a:xfrm>
          <a:prstGeom prst="rightArrow">
            <a:avLst/>
          </a:prstGeom>
          <a:solidFill>
            <a:srgbClr val="2653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       </a:t>
            </a:r>
          </a:p>
        </p:txBody>
      </p:sp>
      <p:sp>
        <p:nvSpPr>
          <p:cNvPr id="12" name="Nyíl: jobbra mutató 11">
            <a:extLst>
              <a:ext uri="{FF2B5EF4-FFF2-40B4-BE49-F238E27FC236}">
                <a16:creationId xmlns:a16="http://schemas.microsoft.com/office/drawing/2014/main" id="{E10D4634-D254-4DD4-B0DB-C07FF810D9B5}"/>
              </a:ext>
            </a:extLst>
          </p:cNvPr>
          <p:cNvSpPr/>
          <p:nvPr/>
        </p:nvSpPr>
        <p:spPr>
          <a:xfrm>
            <a:off x="856466" y="4987799"/>
            <a:ext cx="803564" cy="214971"/>
          </a:xfrm>
          <a:prstGeom prst="rightArrow">
            <a:avLst/>
          </a:prstGeom>
          <a:solidFill>
            <a:srgbClr val="2653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       </a:t>
            </a:r>
          </a:p>
        </p:txBody>
      </p:sp>
      <p:sp>
        <p:nvSpPr>
          <p:cNvPr id="13" name="Nyíl: jobbra mutató 12">
            <a:extLst>
              <a:ext uri="{FF2B5EF4-FFF2-40B4-BE49-F238E27FC236}">
                <a16:creationId xmlns:a16="http://schemas.microsoft.com/office/drawing/2014/main" id="{EA92661F-38D1-43F9-8E80-A378A9661D89}"/>
              </a:ext>
            </a:extLst>
          </p:cNvPr>
          <p:cNvSpPr/>
          <p:nvPr/>
        </p:nvSpPr>
        <p:spPr>
          <a:xfrm>
            <a:off x="4854534" y="5757538"/>
            <a:ext cx="803564" cy="214971"/>
          </a:xfrm>
          <a:prstGeom prst="rightArrow">
            <a:avLst/>
          </a:prstGeom>
          <a:solidFill>
            <a:srgbClr val="2653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257959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5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2262"/>
            <a:ext cx="12192000" cy="6858000"/>
          </a:xfrm>
          <a:prstGeom prst="rect">
            <a:avLst/>
          </a:prstGeom>
          <a:gradFill flip="none" rotWithShape="1">
            <a:gsLst>
              <a:gs pos="67000">
                <a:srgbClr val="265369"/>
              </a:gs>
              <a:gs pos="0">
                <a:srgbClr val="1BA9B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8091" y="3066006"/>
            <a:ext cx="10535817" cy="8392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5400" b="1" baseline="30000" dirty="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rPr>
              <a:t>Köszönöm a figyelmet!</a:t>
            </a:r>
            <a:endParaRPr lang="en-US" sz="5400" b="1" baseline="30000" dirty="0">
              <a:solidFill>
                <a:schemeClr val="bg1"/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70" y="155377"/>
            <a:ext cx="3061640" cy="152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6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78292"/>
          </a:xfrm>
          <a:prstGeom prst="rect">
            <a:avLst/>
          </a:prstGeom>
          <a:gradFill flip="none" rotWithShape="1">
            <a:gsLst>
              <a:gs pos="67000">
                <a:srgbClr val="265369"/>
              </a:gs>
              <a:gs pos="0">
                <a:srgbClr val="1BA9B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278292"/>
            <a:ext cx="12193200" cy="28800"/>
          </a:xfrm>
          <a:prstGeom prst="rect">
            <a:avLst/>
          </a:prstGeom>
          <a:solidFill>
            <a:srgbClr val="93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0562" y="213014"/>
            <a:ext cx="9227976" cy="9221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hu-HU" sz="4000" b="1" dirty="0">
                <a:solidFill>
                  <a:schemeClr val="bg1"/>
                </a:solidFill>
                <a:latin typeface="Book Antiqua" panose="02040602050305030304" pitchFamily="18" charset="0"/>
              </a:rPr>
              <a:t>Az előadás vázlata </a:t>
            </a:r>
            <a:endParaRPr lang="en-US" sz="4000" b="1" baseline="30000" dirty="0">
              <a:solidFill>
                <a:schemeClr val="bg1"/>
              </a:solidFill>
              <a:latin typeface="Book Antiqua" panose="02040602050305030304" pitchFamily="18" charset="0"/>
              <a:ea typeface="Book Antiqua" charset="0"/>
              <a:cs typeface="Book Antiqu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538" y="51099"/>
            <a:ext cx="2300255" cy="1148099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3FD09970-9F44-4C64-8CF5-7C209BEEE4A1}"/>
              </a:ext>
            </a:extLst>
          </p:cNvPr>
          <p:cNvSpPr/>
          <p:nvPr/>
        </p:nvSpPr>
        <p:spPr>
          <a:xfrm>
            <a:off x="752668" y="2067132"/>
            <a:ext cx="6096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latin typeface="Book Antiqua" panose="02040602050305030304" pitchFamily="18" charset="0"/>
              </a:rPr>
              <a:t>A közbeszerzések jogi szabályozása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400" dirty="0">
              <a:latin typeface="Book Antiqua" panose="0204060205030503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400" b="1" baseline="30000" dirty="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rPr>
              <a:t>z új közbeszerzési törvény </a:t>
            </a:r>
            <a:endParaRPr lang="hu-HU" sz="240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latin typeface="Book Antiqua" panose="02040602050305030304" pitchFamily="18" charset="0"/>
              </a:rPr>
              <a:t>A részekre bontás tilalmának törvényi szabályozása, a Tanács útmutatója</a:t>
            </a:r>
          </a:p>
          <a:p>
            <a:endParaRPr lang="hu-HU" sz="2400" dirty="0">
              <a:latin typeface="Book Antiqua" panose="0204060205030503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400" dirty="0">
                <a:latin typeface="Book Antiqua" panose="02040602050305030304" pitchFamily="18" charset="0"/>
              </a:rPr>
              <a:t>Gyakorlati példák</a:t>
            </a:r>
          </a:p>
          <a:p>
            <a:pPr lvl="1"/>
            <a:endParaRPr lang="hu-HU" dirty="0">
              <a:latin typeface="Book Antiqua" panose="02040602050305030304" pitchFamily="18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4CEBBE73-143E-4834-8596-CA63A0B20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093" y="2556584"/>
            <a:ext cx="5182049" cy="296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2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gradFill flip="none" rotWithShape="1">
            <a:gsLst>
              <a:gs pos="67000">
                <a:srgbClr val="265369"/>
              </a:gs>
              <a:gs pos="0">
                <a:srgbClr val="1BA9B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08787" y="2551837"/>
            <a:ext cx="1053581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5400" b="1" baseline="30000" dirty="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rPr>
              <a:t>A közbeszerzések jogi szabályozása </a:t>
            </a:r>
          </a:p>
          <a:p>
            <a:pPr algn="ctr">
              <a:lnSpc>
                <a:spcPct val="150000"/>
              </a:lnSpc>
            </a:pPr>
            <a:r>
              <a:rPr lang="hu-HU" sz="5400" b="1" baseline="30000" dirty="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rPr>
              <a:t>Az új közbeszerzési törvény </a:t>
            </a:r>
            <a:endParaRPr lang="en-US" sz="5400" b="1" baseline="30000" dirty="0">
              <a:solidFill>
                <a:schemeClr val="bg1"/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70" y="155377"/>
            <a:ext cx="3061640" cy="152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76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78292"/>
          </a:xfrm>
          <a:prstGeom prst="rect">
            <a:avLst/>
          </a:prstGeom>
          <a:gradFill flip="none" rotWithShape="1">
            <a:gsLst>
              <a:gs pos="67000">
                <a:srgbClr val="265369"/>
              </a:gs>
              <a:gs pos="0">
                <a:srgbClr val="1BA9B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278292"/>
            <a:ext cx="12193200" cy="28800"/>
          </a:xfrm>
          <a:prstGeom prst="rect">
            <a:avLst/>
          </a:prstGeom>
          <a:solidFill>
            <a:srgbClr val="93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0562" y="197049"/>
            <a:ext cx="9227976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A közbeszerzések jogi szabályozása – </a:t>
            </a:r>
          </a:p>
          <a:p>
            <a:r>
              <a:rPr lang="hu-HU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Irányelvek</a:t>
            </a:r>
            <a:endParaRPr lang="en-US" sz="28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538" y="51099"/>
            <a:ext cx="2300255" cy="1148099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3FD09970-9F44-4C64-8CF5-7C209BEEE4A1}"/>
              </a:ext>
            </a:extLst>
          </p:cNvPr>
          <p:cNvSpPr/>
          <p:nvPr/>
        </p:nvSpPr>
        <p:spPr>
          <a:xfrm>
            <a:off x="1" y="1491680"/>
            <a:ext cx="671611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b="1" dirty="0">
                <a:latin typeface="Book Antiqua" panose="02040602050305030304" pitchFamily="18" charset="0"/>
              </a:rPr>
              <a:t>A közbeszerzési irányelvek: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Book Antiqua" panose="02040602050305030304" pitchFamily="18" charset="0"/>
              </a:rPr>
              <a:t>2014/24/EU - klasszikus közbeszerzési irányelv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Book Antiqua" panose="02040602050305030304" pitchFamily="18" charset="0"/>
              </a:rPr>
              <a:t>2014/25/EU - közszolgáltatók beszerzéseire vonatkozó irányelv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Book Antiqua" panose="02040602050305030304" pitchFamily="18" charset="0"/>
              </a:rPr>
              <a:t>2014/23/EU - koncessziós irányelv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sz="2000" dirty="0">
              <a:latin typeface="Book Antiqua" panose="02040602050305030304" pitchFamily="18" charset="0"/>
            </a:endParaRPr>
          </a:p>
          <a:p>
            <a:pPr marL="539496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latin typeface="Book Antiqua" panose="02040602050305030304" pitchFamily="18" charset="0"/>
              </a:rPr>
              <a:t>Új irányelvek hatályba lépése: </a:t>
            </a:r>
            <a:r>
              <a:rPr lang="hu-HU" sz="2400" b="1" dirty="0">
                <a:latin typeface="Book Antiqua" panose="02040602050305030304" pitchFamily="18" charset="0"/>
              </a:rPr>
              <a:t>2014.04.17.</a:t>
            </a:r>
          </a:p>
          <a:p>
            <a:pPr marL="539496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latin typeface="Book Antiqua" panose="02040602050305030304" pitchFamily="18" charset="0"/>
              </a:rPr>
              <a:t>Átültetésük általános (végső) határideje: </a:t>
            </a:r>
            <a:r>
              <a:rPr lang="hu-HU" sz="2400" b="1" dirty="0">
                <a:latin typeface="Book Antiqua" panose="02040602050305030304" pitchFamily="18" charset="0"/>
              </a:rPr>
              <a:t>2016.04.18</a:t>
            </a:r>
            <a:r>
              <a:rPr lang="hu-HU" sz="2400" dirty="0">
                <a:latin typeface="Book Antiqua" panose="02040602050305030304" pitchFamily="18" charset="0"/>
              </a:rPr>
              <a:t>.</a:t>
            </a:r>
          </a:p>
          <a:p>
            <a:pPr marL="539496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latin typeface="Book Antiqua" panose="02040602050305030304" pitchFamily="18" charset="0"/>
              </a:rPr>
              <a:t>Elektronikus kommunikációra való átállás végső irányelvi határideje:</a:t>
            </a:r>
          </a:p>
          <a:p>
            <a:pPr marL="996696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Book Antiqua" panose="02040602050305030304" pitchFamily="18" charset="0"/>
              </a:rPr>
              <a:t>központi beszerző szervek esetén: 2017.04.18.</a:t>
            </a:r>
          </a:p>
          <a:p>
            <a:pPr marL="996696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Book Antiqua" panose="02040602050305030304" pitchFamily="18" charset="0"/>
              </a:rPr>
              <a:t>egyéb beszerző szervek esetén: 2018.10.18.</a:t>
            </a:r>
          </a:p>
          <a:p>
            <a:pPr lvl="1"/>
            <a:endParaRPr lang="hu-HU" dirty="0">
              <a:latin typeface="Book Antiqua" panose="02040602050305030304" pitchFamily="18" charset="0"/>
            </a:endParaRPr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4A07EAAE-7040-4F0B-95A9-5D2AFD7FB196}"/>
              </a:ext>
            </a:extLst>
          </p:cNvPr>
          <p:cNvSpPr/>
          <p:nvPr/>
        </p:nvSpPr>
        <p:spPr>
          <a:xfrm>
            <a:off x="6516413" y="2264968"/>
            <a:ext cx="5423339" cy="3314740"/>
          </a:xfrm>
          <a:prstGeom prst="ellipse">
            <a:avLst/>
          </a:prstGeom>
          <a:solidFill>
            <a:srgbClr val="1CA2AF"/>
          </a:solidFill>
          <a:ln>
            <a:solidFill>
              <a:srgbClr val="1CA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23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hu-HU" sz="2000" dirty="0">
                <a:solidFill>
                  <a:schemeClr val="bg1"/>
                </a:solidFill>
                <a:latin typeface="Book Antiqua" panose="02040602050305030304" pitchFamily="18" charset="0"/>
              </a:rPr>
              <a:t>A jogalkotó döntése, hogy ezen határidőkön belül mikor ülteti át az irányelveket. Átültetésük (új Kbt. vagy Kbt. módosítás) után válik a magyar jog részévé, azt követően lesznek az új irányelvi szabályok </a:t>
            </a:r>
            <a:r>
              <a:rPr lang="hu-HU" sz="2000" dirty="0" err="1">
                <a:solidFill>
                  <a:schemeClr val="bg1"/>
                </a:solidFill>
                <a:latin typeface="Book Antiqua" panose="02040602050305030304" pitchFamily="18" charset="0"/>
              </a:rPr>
              <a:t>alkalmazandóak</a:t>
            </a:r>
            <a:r>
              <a:rPr lang="hu-HU" sz="2300" dirty="0">
                <a:solidFill>
                  <a:schemeClr val="bg1"/>
                </a:solidFill>
                <a:latin typeface="Book Antiqua" panose="02040602050305030304" pitchFamily="18" charset="0"/>
              </a:rPr>
              <a:t>.</a:t>
            </a:r>
          </a:p>
          <a:p>
            <a:pPr algn="ctr"/>
            <a:endParaRPr lang="hu-H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32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78292"/>
          </a:xfrm>
          <a:prstGeom prst="rect">
            <a:avLst/>
          </a:prstGeom>
          <a:gradFill flip="none" rotWithShape="1">
            <a:gsLst>
              <a:gs pos="67000">
                <a:srgbClr val="265369"/>
              </a:gs>
              <a:gs pos="0">
                <a:srgbClr val="1BA9B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278292"/>
            <a:ext cx="12193200" cy="28800"/>
          </a:xfrm>
          <a:prstGeom prst="rect">
            <a:avLst/>
          </a:prstGeom>
          <a:solidFill>
            <a:srgbClr val="93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0562" y="197047"/>
            <a:ext cx="9227976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A közbeszerzések jogi szabályozása – </a:t>
            </a:r>
          </a:p>
          <a:p>
            <a:r>
              <a:rPr lang="hu-HU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Az új közbeszerzési törvény</a:t>
            </a:r>
            <a:endParaRPr lang="en-US" sz="2800" b="1" baseline="30000" dirty="0">
              <a:solidFill>
                <a:schemeClr val="bg1"/>
              </a:solidFill>
              <a:latin typeface="Book Antiqua" panose="02040602050305030304" pitchFamily="18" charset="0"/>
              <a:ea typeface="Book Antiqua" charset="0"/>
              <a:cs typeface="Book Antiqu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538" y="51099"/>
            <a:ext cx="2300255" cy="1148099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3FD09970-9F44-4C64-8CF5-7C209BEEE4A1}"/>
              </a:ext>
            </a:extLst>
          </p:cNvPr>
          <p:cNvSpPr/>
          <p:nvPr/>
        </p:nvSpPr>
        <p:spPr>
          <a:xfrm>
            <a:off x="206989" y="1632994"/>
            <a:ext cx="821609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b="1" dirty="0">
                <a:latin typeface="Book Antiqua" panose="02040602050305030304" pitchFamily="18" charset="0"/>
              </a:rPr>
              <a:t>Új irányelvek átültetése </a:t>
            </a:r>
            <a:r>
              <a:rPr lang="hu-HU" sz="2400" dirty="0">
                <a:latin typeface="Book Antiqua" panose="02040602050305030304" pitchFamily="18" charset="0"/>
              </a:rPr>
              <a:t>- </a:t>
            </a:r>
            <a:r>
              <a:rPr lang="hu-HU" sz="2400" b="1" dirty="0">
                <a:latin typeface="Book Antiqua" panose="02040602050305030304" pitchFamily="18" charset="0"/>
              </a:rPr>
              <a:t>új közbeszerzési törvény</a:t>
            </a:r>
            <a:r>
              <a:rPr lang="hu-HU" sz="2400" dirty="0">
                <a:latin typeface="Book Antiqua" panose="02040602050305030304" pitchFamily="18" charset="0"/>
              </a:rPr>
              <a:t>: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Book Antiqua" panose="02040602050305030304" pitchFamily="18" charset="0"/>
              </a:rPr>
              <a:t>2015. évi CXLIII. törvény a közbeszerzésekről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sz="2400" b="1" dirty="0">
              <a:latin typeface="Book Antiqua" panose="0204060205030503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b="1" dirty="0">
                <a:latin typeface="Book Antiqua" panose="02040602050305030304" pitchFamily="18" charset="0"/>
              </a:rPr>
              <a:t>Kiemelt célkitűzések: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Book Antiqua" panose="02040602050305030304" pitchFamily="18" charset="0"/>
              </a:rPr>
              <a:t>A közbeszerzések átláthatóságának garantálása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Book Antiqua" panose="02040602050305030304" pitchFamily="18" charset="0"/>
              </a:rPr>
              <a:t>Az ajánlatkérő számára legjobb beszerzési eredmény elérése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Book Antiqua" panose="02040602050305030304" pitchFamily="18" charset="0"/>
              </a:rPr>
              <a:t>Az eljárások egyszerűsítése, gyorsítása, a vállalkozások adminisztratív terheinek csökkentése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latin typeface="Book Antiqua" panose="02040602050305030304" pitchFamily="18" charset="0"/>
              </a:rPr>
              <a:t>Nyilatkozati elv – ESPD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latin typeface="Book Antiqua" panose="02040602050305030304" pitchFamily="18" charset="0"/>
              </a:rPr>
              <a:t>Elektronikus Közbeszerzési Rendszer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Book Antiqua" panose="02040602050305030304" pitchFamily="18" charset="0"/>
              </a:rPr>
              <a:t>Kkv-k szerepének növelése</a:t>
            </a:r>
          </a:p>
          <a:p>
            <a:pPr lvl="1"/>
            <a:endParaRPr lang="hu-HU" dirty="0">
              <a:latin typeface="Book Antiqua" panose="02040602050305030304" pitchFamily="18" charset="0"/>
            </a:endParaRPr>
          </a:p>
        </p:txBody>
      </p:sp>
      <p:pic>
        <p:nvPicPr>
          <p:cNvPr id="8" name="Picture 2" descr="KapcsolÃ³dÃ³ kÃ©p">
            <a:extLst>
              <a:ext uri="{FF2B5EF4-FFF2-40B4-BE49-F238E27FC236}">
                <a16:creationId xmlns:a16="http://schemas.microsoft.com/office/drawing/2014/main" id="{516CA7F3-76E7-4EF4-9067-D47C84919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456" y="2773261"/>
            <a:ext cx="3804210" cy="213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84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78292"/>
          </a:xfrm>
          <a:prstGeom prst="rect">
            <a:avLst/>
          </a:prstGeom>
          <a:gradFill flip="none" rotWithShape="1">
            <a:gsLst>
              <a:gs pos="67000">
                <a:srgbClr val="265369"/>
              </a:gs>
              <a:gs pos="0">
                <a:srgbClr val="1BA9B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278292"/>
            <a:ext cx="12193200" cy="28800"/>
          </a:xfrm>
          <a:prstGeom prst="rect">
            <a:avLst/>
          </a:prstGeom>
          <a:solidFill>
            <a:srgbClr val="93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0562" y="197047"/>
            <a:ext cx="9227976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A közbeszerzések jogi szabályozása – </a:t>
            </a:r>
          </a:p>
          <a:p>
            <a:r>
              <a:rPr lang="hu-HU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Végrehajtási rendeletek, </a:t>
            </a:r>
            <a:r>
              <a:rPr lang="hu-HU" sz="2800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Soft</a:t>
            </a:r>
            <a:r>
              <a:rPr lang="hu-HU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hu-HU" sz="2800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law</a:t>
            </a:r>
            <a:endParaRPr lang="en-US" sz="2800" b="1" baseline="30000" dirty="0">
              <a:solidFill>
                <a:schemeClr val="bg1"/>
              </a:solidFill>
              <a:latin typeface="Book Antiqua" panose="02040602050305030304" pitchFamily="18" charset="0"/>
              <a:ea typeface="Book Antiqua" charset="0"/>
              <a:cs typeface="Book Antiqu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538" y="51099"/>
            <a:ext cx="2300255" cy="1148099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3FD09970-9F44-4C64-8CF5-7C209BEEE4A1}"/>
              </a:ext>
            </a:extLst>
          </p:cNvPr>
          <p:cNvSpPr/>
          <p:nvPr/>
        </p:nvSpPr>
        <p:spPr>
          <a:xfrm>
            <a:off x="223714" y="1506938"/>
            <a:ext cx="89054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>
                <a:latin typeface="Book Antiqua" panose="02040602050305030304" pitchFamily="18" charset="0"/>
              </a:rPr>
              <a:t>Kbt. részletszabályai, speciális beszerzési szabályok </a:t>
            </a:r>
            <a:r>
              <a:rPr lang="hu-HU" sz="2400" dirty="0">
                <a:latin typeface="Book Antiqua" panose="02040602050305030304" pitchFamily="18" charset="0"/>
              </a:rPr>
              <a:t>– Kormányrendeletek, miniszteri rendeletek, pl.: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400" dirty="0">
                <a:latin typeface="Book Antiqua" panose="02040602050305030304" pitchFamily="18" charset="0"/>
              </a:rPr>
              <a:t>321/2015. (X. 30.) Korm. rendelet: alkalmasság és a kizáró okok igazolása, műszaki leírás,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400" dirty="0">
                <a:latin typeface="Book Antiqua" panose="02040602050305030304" pitchFamily="18" charset="0"/>
              </a:rPr>
              <a:t>322/2015. (X. 30.) Korm. rendelet: az építési beruházások, tervezői és mérnöki szolgáltatások részletes szabályai,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400" dirty="0">
                <a:latin typeface="Book Antiqua" panose="02040602050305030304" pitchFamily="18" charset="0"/>
              </a:rPr>
              <a:t>310/2015. (X. 28.) Korm. rendelet: tervpályázati eljárások,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400" dirty="0">
                <a:latin typeface="Book Antiqua" panose="02040602050305030304" pitchFamily="18" charset="0"/>
              </a:rPr>
              <a:t>44/2015. (XI. 2.) </a:t>
            </a:r>
            <a:r>
              <a:rPr lang="hu-HU" sz="2400" dirty="0" err="1">
                <a:latin typeface="Book Antiqua" panose="02040602050305030304" pitchFamily="18" charset="0"/>
              </a:rPr>
              <a:t>MvM</a:t>
            </a:r>
            <a:r>
              <a:rPr lang="hu-HU" sz="2400" dirty="0">
                <a:latin typeface="Book Antiqua" panose="02040602050305030304" pitchFamily="18" charset="0"/>
              </a:rPr>
              <a:t> rendelet: hirdetmények közzététele, ellenőrzése, díja, hirdetményminták.</a:t>
            </a:r>
          </a:p>
        </p:txBody>
      </p:sp>
      <p:pic>
        <p:nvPicPr>
          <p:cNvPr id="1026" name="Picture 2" descr="KapcsolÃ³dÃ³ kÃ©p">
            <a:extLst>
              <a:ext uri="{FF2B5EF4-FFF2-40B4-BE49-F238E27FC236}">
                <a16:creationId xmlns:a16="http://schemas.microsoft.com/office/drawing/2014/main" id="{79445774-35A6-403F-97ED-D7B6CD9EB1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9"/>
          <a:stretch/>
        </p:blipFill>
        <p:spPr bwMode="auto">
          <a:xfrm>
            <a:off x="9396248" y="1879402"/>
            <a:ext cx="2572038" cy="426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églalap 9">
            <a:extLst>
              <a:ext uri="{FF2B5EF4-FFF2-40B4-BE49-F238E27FC236}">
                <a16:creationId xmlns:a16="http://schemas.microsoft.com/office/drawing/2014/main" id="{8A254FBF-781C-4E91-A990-84922CA61BD5}"/>
              </a:ext>
            </a:extLst>
          </p:cNvPr>
          <p:cNvSpPr/>
          <p:nvPr/>
        </p:nvSpPr>
        <p:spPr>
          <a:xfrm>
            <a:off x="280562" y="5726336"/>
            <a:ext cx="7758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 err="1">
                <a:latin typeface="Book Antiqua" panose="02040602050305030304" pitchFamily="18" charset="0"/>
              </a:rPr>
              <a:t>Soft</a:t>
            </a:r>
            <a:r>
              <a:rPr lang="hu-HU" sz="2400" b="1" dirty="0">
                <a:latin typeface="Book Antiqua" panose="02040602050305030304" pitchFamily="18" charset="0"/>
              </a:rPr>
              <a:t> </a:t>
            </a:r>
            <a:r>
              <a:rPr lang="hu-HU" sz="2400" b="1" dirty="0" err="1">
                <a:latin typeface="Book Antiqua" panose="02040602050305030304" pitchFamily="18" charset="0"/>
              </a:rPr>
              <a:t>law</a:t>
            </a:r>
            <a:r>
              <a:rPr lang="hu-HU" sz="2400" b="1" dirty="0">
                <a:latin typeface="Book Antiqua" panose="02040602050305030304" pitchFamily="18" charset="0"/>
              </a:rPr>
              <a:t>: </a:t>
            </a:r>
            <a:r>
              <a:rPr lang="hu-HU" sz="2400" dirty="0">
                <a:latin typeface="Book Antiqua" panose="02040602050305030304" pitchFamily="18" charset="0"/>
              </a:rPr>
              <a:t>útmutatók, elnöki tájékoztatók</a:t>
            </a:r>
          </a:p>
        </p:txBody>
      </p:sp>
    </p:spTree>
    <p:extLst>
      <p:ext uri="{BB962C8B-B14F-4D97-AF65-F5344CB8AC3E}">
        <p14:creationId xmlns:p14="http://schemas.microsoft.com/office/powerpoint/2010/main" val="302111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78292"/>
          </a:xfrm>
          <a:prstGeom prst="rect">
            <a:avLst/>
          </a:prstGeom>
          <a:gradFill flip="none" rotWithShape="1">
            <a:gsLst>
              <a:gs pos="67000">
                <a:srgbClr val="265369"/>
              </a:gs>
              <a:gs pos="0">
                <a:srgbClr val="1BA9B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278292"/>
            <a:ext cx="12193200" cy="28800"/>
          </a:xfrm>
          <a:prstGeom prst="rect">
            <a:avLst/>
          </a:prstGeom>
          <a:solidFill>
            <a:srgbClr val="93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6568" y="142487"/>
            <a:ext cx="9227976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A közbeszerzések jogi szabályozása – </a:t>
            </a:r>
          </a:p>
          <a:p>
            <a:r>
              <a:rPr lang="hu-HU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Horizontális és ágazati jogszabályok</a:t>
            </a:r>
            <a:endParaRPr lang="en-US" sz="28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538" y="51099"/>
            <a:ext cx="2300255" cy="1148099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A934143-5649-4BD0-B0D5-166B0C3CF544}"/>
              </a:ext>
            </a:extLst>
          </p:cNvPr>
          <p:cNvSpPr txBox="1">
            <a:spLocks/>
          </p:cNvSpPr>
          <p:nvPr/>
        </p:nvSpPr>
        <p:spPr>
          <a:xfrm>
            <a:off x="-116344" y="1679154"/>
            <a:ext cx="7831595" cy="49506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600"/>
              </a:spcBef>
            </a:pPr>
            <a:endParaRPr lang="hu-HU" sz="2500" dirty="0">
              <a:latin typeface="Book Antiqua" panose="02040602050305030304" pitchFamily="18" charset="0"/>
              <a:cs typeface="KH Sans Bold"/>
            </a:endParaRPr>
          </a:p>
        </p:txBody>
      </p:sp>
      <p:pic>
        <p:nvPicPr>
          <p:cNvPr id="9" name="Tartalom helye 9">
            <a:extLst>
              <a:ext uri="{FF2B5EF4-FFF2-40B4-BE49-F238E27FC236}">
                <a16:creationId xmlns:a16="http://schemas.microsoft.com/office/drawing/2014/main" id="{FE4FE0AE-C6B9-4D1C-A2A9-1DC0C47E7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0662" y="1808495"/>
            <a:ext cx="4351338" cy="4351338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5DD6C03D-BE3C-41EF-AAC3-D442AAFFE0E7}"/>
              </a:ext>
            </a:extLst>
          </p:cNvPr>
          <p:cNvSpPr/>
          <p:nvPr/>
        </p:nvSpPr>
        <p:spPr>
          <a:xfrm>
            <a:off x="-116344" y="1494517"/>
            <a:ext cx="6796087" cy="4665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2600" dirty="0">
                <a:latin typeface="Book Antiqua" panose="02040602050305030304" pitchFamily="18" charset="0"/>
              </a:rPr>
              <a:t>Polgári jogi és büntetőjogi szabályok,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2600" dirty="0">
                <a:latin typeface="Book Antiqua" panose="02040602050305030304" pitchFamily="18" charset="0"/>
              </a:rPr>
              <a:t>Építési jogszabályok - pl. Kivitelezési Kódex: az építőipari kivitelezési tevékenységről szóló 191/2009. (IX. 15.) Korm. rendelet,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2600" dirty="0">
                <a:latin typeface="Book Antiqua" panose="02040602050305030304" pitchFamily="18" charset="0"/>
              </a:rPr>
              <a:t>Versenyjog - 1996. évi LVII. törvény a tisztességtelen piaci magatartás és a versenykorlátozás tilalmáról,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2600" dirty="0">
                <a:latin typeface="Book Antiqua" panose="02040602050305030304" pitchFamily="18" charset="0"/>
              </a:rPr>
              <a:t>Szellemi tulajdonjog területe - 1999. évi LXXVI. törvény a szerzői jogról.</a:t>
            </a:r>
          </a:p>
        </p:txBody>
      </p:sp>
    </p:spTree>
    <p:extLst>
      <p:ext uri="{BB962C8B-B14F-4D97-AF65-F5344CB8AC3E}">
        <p14:creationId xmlns:p14="http://schemas.microsoft.com/office/powerpoint/2010/main" val="196368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gradFill flip="none" rotWithShape="1">
            <a:gsLst>
              <a:gs pos="67000">
                <a:srgbClr val="265369"/>
              </a:gs>
              <a:gs pos="0">
                <a:srgbClr val="1BA9B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08787" y="3009398"/>
            <a:ext cx="10535817" cy="8392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5400" b="1" baseline="30000" dirty="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rPr>
              <a:t>A részekre bontás tilalma </a:t>
            </a:r>
            <a:endParaRPr lang="en-US" sz="5400" b="1" baseline="30000" dirty="0">
              <a:solidFill>
                <a:schemeClr val="bg1"/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70" y="155377"/>
            <a:ext cx="3061640" cy="152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31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89360B92-398D-41A0-AECA-122481FEBB06}"/>
              </a:ext>
            </a:extLst>
          </p:cNvPr>
          <p:cNvSpPr/>
          <p:nvPr/>
        </p:nvSpPr>
        <p:spPr>
          <a:xfrm>
            <a:off x="832911" y="2257561"/>
            <a:ext cx="6870215" cy="2870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>
                <a:latin typeface="Book Antiqua" panose="02040602050305030304" pitchFamily="18" charset="0"/>
              </a:rPr>
              <a:t>Részekre bontás tilalma – folyamatosan probléma a gyakorlati jogalkalmazásban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400" dirty="0">
              <a:latin typeface="Book Antiqua" panose="0204060205030503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>
                <a:latin typeface="Book Antiqua" panose="02040602050305030304" pitchFamily="18" charset="0"/>
              </a:rPr>
              <a:t>Jogértelmezési kérdések</a:t>
            </a:r>
          </a:p>
          <a:p>
            <a:pPr marL="1085850" lvl="1" indent="-342900" algn="just">
              <a:buSzPct val="65000"/>
              <a:buFont typeface="Arial" panose="020B0604020202020204" pitchFamily="34" charset="0"/>
              <a:buChar char="•"/>
            </a:pPr>
            <a:r>
              <a:rPr lang="hu-HU" sz="2400" dirty="0">
                <a:latin typeface="Book Antiqua" panose="02040602050305030304" pitchFamily="18" charset="0"/>
              </a:rPr>
              <a:t>Egybeszámítás </a:t>
            </a:r>
            <a:r>
              <a:rPr lang="hu-HU" sz="2400" dirty="0">
                <a:latin typeface="Book Antiqua" panose="02040602050305030304" pitchFamily="18" charset="0"/>
                <a:sym typeface="Symbol" panose="05050102010706020507" pitchFamily="18" charset="2"/>
              </a:rPr>
              <a:t> részekre </a:t>
            </a:r>
            <a:r>
              <a:rPr lang="hu-HU" sz="2400" dirty="0">
                <a:latin typeface="Book Antiqua" panose="02040602050305030304" pitchFamily="18" charset="0"/>
              </a:rPr>
              <a:t>bontás tilalma</a:t>
            </a:r>
          </a:p>
          <a:p>
            <a:pPr marL="1085850" lvl="1" indent="-342900" algn="just">
              <a:spcAft>
                <a:spcPts val="1500"/>
              </a:spcAft>
              <a:buSzPct val="65000"/>
              <a:buFont typeface="Arial" panose="020B0604020202020204" pitchFamily="34" charset="0"/>
              <a:buChar char="•"/>
            </a:pPr>
            <a:r>
              <a:rPr lang="hu-HU" sz="2400" dirty="0">
                <a:latin typeface="Book Antiqua" panose="02040602050305030304" pitchFamily="18" charset="0"/>
              </a:rPr>
              <a:t>Egybeszámítás – NINCS ilyen szabály!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>
                <a:latin typeface="Book Antiqua" panose="02040602050305030304" pitchFamily="18" charset="0"/>
              </a:rPr>
              <a:t>Európai bizottsági audit tapasztalatok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7D89C0B1-EA63-4185-8A09-1C730AFE3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0980" y="2436882"/>
            <a:ext cx="3592229" cy="2825508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854D3CAB-E11F-49FE-A7AB-AF10FD4BEF36}"/>
              </a:ext>
            </a:extLst>
          </p:cNvPr>
          <p:cNvSpPr/>
          <p:nvPr/>
        </p:nvSpPr>
        <p:spPr>
          <a:xfrm>
            <a:off x="247890" y="434896"/>
            <a:ext cx="6702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A Tanács útmutatójának felülvizsgálata</a:t>
            </a:r>
          </a:p>
        </p:txBody>
      </p:sp>
    </p:spTree>
    <p:extLst>
      <p:ext uri="{BB962C8B-B14F-4D97-AF65-F5344CB8AC3E}">
        <p14:creationId xmlns:p14="http://schemas.microsoft.com/office/powerpoint/2010/main" val="366756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</TotalTime>
  <Words>843</Words>
  <Application>Microsoft Office PowerPoint</Application>
  <PresentationFormat>Szélesvásznú</PresentationFormat>
  <Paragraphs>126</Paragraphs>
  <Slides>19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7" baseType="lpstr">
      <vt:lpstr>Arial</vt:lpstr>
      <vt:lpstr>Book Antiqua</vt:lpstr>
      <vt:lpstr>Calibri</vt:lpstr>
      <vt:lpstr>Calibri Light</vt:lpstr>
      <vt:lpstr>KH Sans Bold</vt:lpstr>
      <vt:lpstr>Symbol</vt:lpstr>
      <vt:lpstr>Wingdings</vt:lpstr>
      <vt:lpstr>Custom Design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Judit Kovács</cp:lastModifiedBy>
  <cp:revision>37</cp:revision>
  <cp:lastPrinted>2018-03-27T10:59:12Z</cp:lastPrinted>
  <dcterms:created xsi:type="dcterms:W3CDTF">2017-11-13T15:17:43Z</dcterms:created>
  <dcterms:modified xsi:type="dcterms:W3CDTF">2018-04-09T12:45:43Z</dcterms:modified>
</cp:coreProperties>
</file>