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9"/>
          <p:cNvPicPr/>
          <p:nvPr/>
        </p:nvPicPr>
        <p:blipFill>
          <a:blip r:embed="rId14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hu-HU" sz="1800" b="0" strike="noStrike" spc="-1">
                <a:latin typeface="Arial"/>
              </a:rPr>
              <a:t>Címszöveg formátumának szerkesztése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latin typeface="Arial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800" b="0" strike="noStrike" spc="-1">
                <a:latin typeface="Arial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latin typeface="Arial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800" b="0" strike="noStrike" spc="-1">
                <a:latin typeface="Arial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latin typeface="Arial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latin typeface="Arial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b="0" strike="noStrike" spc="-1">
                <a:latin typeface="Arial"/>
              </a:rPr>
              <a:t>Hetedik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Picture 9"/>
          <p:cNvPicPr/>
          <p:nvPr/>
        </p:nvPicPr>
        <p:blipFill>
          <a:blip r:embed="rId14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hu-HU" sz="4400" b="0" strike="noStrike" spc="-1">
                <a:latin typeface="Arial"/>
              </a:rPr>
              <a:t>Címszöveg formátumának szerkesztése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latin typeface="Arial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800" b="0" strike="noStrike" spc="-1">
                <a:latin typeface="Arial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400" b="0" strike="noStrike" spc="-1">
                <a:latin typeface="Arial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latin typeface="Arial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latin typeface="Arial"/>
              </a:rPr>
              <a:t>Hetedik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2"/>
          <p:cNvSpPr/>
          <p:nvPr/>
        </p:nvSpPr>
        <p:spPr>
          <a:xfrm>
            <a:off x="1482120" y="2880720"/>
            <a:ext cx="922680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hu-HU" sz="66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BIZTOSÍTÁSOK BESZERZÉSE</a:t>
            </a:r>
          </a:p>
          <a:p>
            <a:pPr algn="ctr">
              <a:lnSpc>
                <a:spcPct val="150000"/>
              </a:lnSpc>
            </a:pPr>
            <a:r>
              <a:rPr lang="hu-HU" sz="3200" b="1" spc="-1" baseline="30000" dirty="0">
                <a:solidFill>
                  <a:srgbClr val="FFFFFF"/>
                </a:solidFill>
                <a:latin typeface="Book Antiqua"/>
              </a:rPr>
              <a:t>Előadó: Hellné dr. Varga Anita osztályvezető</a:t>
            </a:r>
            <a:endParaRPr lang="hu-HU" sz="3200" b="0" strike="noStrike" spc="-1" dirty="0">
              <a:latin typeface="Arial"/>
            </a:endParaRPr>
          </a:p>
        </p:txBody>
      </p:sp>
      <p:pic>
        <p:nvPicPr>
          <p:cNvPr id="84" name="Picture 6"/>
          <p:cNvPicPr/>
          <p:nvPr/>
        </p:nvPicPr>
        <p:blipFill>
          <a:blip r:embed="rId2"/>
          <a:stretch/>
        </p:blipFill>
        <p:spPr>
          <a:xfrm>
            <a:off x="371160" y="155520"/>
            <a:ext cx="3060720" cy="152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hu-HU" dirty="0"/>
          </a:p>
        </p:txBody>
      </p:sp>
      <p:sp>
        <p:nvSpPr>
          <p:cNvPr id="131" name="CustomShape 2"/>
          <p:cNvSpPr/>
          <p:nvPr/>
        </p:nvSpPr>
        <p:spPr>
          <a:xfrm>
            <a:off x="1482120" y="2378880"/>
            <a:ext cx="9226800" cy="20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hu-HU" sz="6600" b="1" strike="noStrike" spc="-1" baseline="30000" dirty="0">
              <a:solidFill>
                <a:srgbClr val="FFFFFF"/>
              </a:solidFill>
              <a:latin typeface="Book Antiqua"/>
              <a:ea typeface="Book Antiqua"/>
            </a:endParaRPr>
          </a:p>
          <a:p>
            <a:pPr algn="ctr">
              <a:lnSpc>
                <a:spcPct val="100000"/>
              </a:lnSpc>
            </a:pPr>
            <a:r>
              <a:rPr lang="hu-HU" sz="66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ÉPÍTÉSI BERUHÁZÁSOKHOZ KAPCSOLÓDÓ BIZTOSÍTÁSOK</a:t>
            </a:r>
          </a:p>
          <a:p>
            <a:pPr algn="ctr"/>
            <a:r>
              <a:rPr lang="hu-HU" sz="3200" b="1" spc="-1" baseline="30000" dirty="0">
                <a:solidFill>
                  <a:srgbClr val="FFFFFF"/>
                </a:solidFill>
                <a:latin typeface="Book Antiqua"/>
              </a:rPr>
              <a:t>Előadó: Hellné dr. Varga Anita osztályvezető</a:t>
            </a:r>
            <a:endParaRPr lang="hu-HU" sz="3200" spc="-1" dirty="0"/>
          </a:p>
          <a:p>
            <a:pPr algn="ctr">
              <a:lnSpc>
                <a:spcPct val="100000"/>
              </a:lnSpc>
            </a:pPr>
            <a:endParaRPr lang="hu-HU" sz="6600" b="0" strike="noStrike" spc="-1" dirty="0">
              <a:latin typeface="Arial"/>
            </a:endParaRPr>
          </a:p>
        </p:txBody>
      </p:sp>
      <p:pic>
        <p:nvPicPr>
          <p:cNvPr id="132" name="Picture 6"/>
          <p:cNvPicPr/>
          <p:nvPr/>
        </p:nvPicPr>
        <p:blipFill>
          <a:blip r:embed="rId2"/>
          <a:stretch/>
        </p:blipFill>
        <p:spPr>
          <a:xfrm>
            <a:off x="371160" y="155520"/>
            <a:ext cx="3060720" cy="152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JOGSZABÁLYI HÁTTÉR</a:t>
            </a:r>
            <a:endParaRPr lang="hu-HU" sz="5400" b="0" strike="noStrike" spc="-1" dirty="0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36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38" name="Kép 137"/>
          <p:cNvPicPr/>
          <p:nvPr/>
        </p:nvPicPr>
        <p:blipFill>
          <a:blip r:embed="rId3"/>
          <a:stretch/>
        </p:blipFill>
        <p:spPr>
          <a:xfrm>
            <a:off x="6768000" y="2173320"/>
            <a:ext cx="4899600" cy="275580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1725B5E-150E-47A6-B1C3-5559E31A48A7}"/>
              </a:ext>
            </a:extLst>
          </p:cNvPr>
          <p:cNvSpPr txBox="1"/>
          <p:nvPr/>
        </p:nvSpPr>
        <p:spPr>
          <a:xfrm>
            <a:off x="348480" y="1773490"/>
            <a:ext cx="63114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92D050"/>
                </a:solidFill>
                <a:latin typeface="Book Antiqua" panose="02040602050305030304" pitchFamily="18" charset="0"/>
              </a:rPr>
              <a:t>Felelősségbiztosítás</a:t>
            </a:r>
          </a:p>
          <a:p>
            <a:pPr>
              <a:lnSpc>
                <a:spcPct val="150000"/>
              </a:lnSpc>
            </a:pPr>
            <a:endParaRPr lang="hu-HU" sz="20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dirty="0">
                <a:latin typeface="Book Antiqua" panose="02040602050305030304" pitchFamily="18" charset="0"/>
              </a:rPr>
              <a:t>A Kbt. 8. § (3) bekezdése – építési beruházás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latin typeface="Book Antiqua" panose="02040602050305030304" pitchFamily="18" charset="0"/>
              </a:rPr>
              <a:t>A 322/2015. (X. 30.) Korm. rendelet: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>
                <a:latin typeface="Book Antiqua" panose="02040602050305030304" pitchFamily="18" charset="0"/>
              </a:rPr>
              <a:t>Tervezési és mérnöki szolgáltatás megrendelése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>
                <a:latin typeface="Book Antiqua" panose="02040602050305030304" pitchFamily="18" charset="0"/>
              </a:rPr>
              <a:t>Építési beruházás (kivitelezés vagy kivitelezés és tervezés együtt)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960" y="2880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r>
              <a:rPr lang="hu-HU" sz="40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A FELELŐSSÉGBIZTOSÍTÁS MEGKÖTÉSE                                                                   VAGY KITERJESZTÉSE</a:t>
            </a:r>
            <a:endParaRPr lang="hu-HU" sz="4000" b="0" strike="noStrike" spc="-1" dirty="0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42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348480" y="1278360"/>
            <a:ext cx="5937480" cy="411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hu-HU" sz="3600" b="0" strike="noStrike" spc="-1" baseline="30000" dirty="0">
                <a:solidFill>
                  <a:srgbClr val="92D050"/>
                </a:solidFill>
                <a:latin typeface="Book Antiqua" panose="02040602050305030304" pitchFamily="18" charset="0"/>
                <a:ea typeface="Book Antiqua"/>
              </a:rPr>
              <a:t>Legkésőbb a szerződéskötés időpontjára: </a:t>
            </a:r>
            <a:endParaRPr lang="hu-HU" sz="3600" b="0" strike="noStrike" spc="-1" dirty="0">
              <a:solidFill>
                <a:srgbClr val="92D050"/>
              </a:solidFill>
              <a:latin typeface="Book Antiqua" panose="02040602050305030304" pitchFamily="18" charset="0"/>
            </a:endParaRPr>
          </a:p>
          <a:p>
            <a:endParaRPr lang="hu-HU" sz="3200" b="0" strike="noStrike" spc="-1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u-HU" sz="3200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Liberation Serif;Times New Roman"/>
              </a:rPr>
              <a:t>A</a:t>
            </a:r>
            <a:r>
              <a:rPr lang="hu-HU" sz="32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Liberation Serif;Times New Roman"/>
              </a:rPr>
              <a:t>z ajánlat (részvételi jelentkezés) részeként</a:t>
            </a:r>
            <a:r>
              <a:rPr lang="hu-HU" sz="3200" b="0" strike="noStrike" spc="-1" dirty="0">
                <a:solidFill>
                  <a:srgbClr val="000000"/>
                </a:solidFill>
                <a:latin typeface="Book Antiqua" panose="02040602050305030304" pitchFamily="18" charset="0"/>
                <a:ea typeface="Liberation Serif;Times New Roman"/>
              </a:rPr>
              <a:t> </a:t>
            </a:r>
            <a:r>
              <a:rPr lang="hu-HU" sz="32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Liberation Serif;Times New Roman"/>
              </a:rPr>
              <a:t>biztosítói szándéknyilatkozat bekérése javasolt. </a:t>
            </a:r>
            <a:endParaRPr lang="hu-HU" sz="3200" b="0" strike="noStrike" spc="-1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hu-HU" sz="3200" b="0" strike="noStrike" spc="-1" baseline="30000" dirty="0">
              <a:solidFill>
                <a:srgbClr val="000000"/>
              </a:solidFill>
              <a:latin typeface="Book Antiqua" panose="02040602050305030304" pitchFamily="18" charset="0"/>
              <a:ea typeface="Book Antiqua"/>
            </a:endParaRPr>
          </a:p>
          <a:p>
            <a:pPr>
              <a:lnSpc>
                <a:spcPct val="150000"/>
              </a:lnSpc>
            </a:pPr>
            <a:r>
              <a:rPr lang="hu-HU" sz="32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A szerződéskötés biztosítás nélkül:</a:t>
            </a:r>
          </a:p>
          <a:p>
            <a:pPr>
              <a:lnSpc>
                <a:spcPct val="150000"/>
              </a:lnSpc>
            </a:pPr>
            <a:r>
              <a:rPr lang="hu-HU" sz="32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az ajánlatkérő súlyos közbeszerzési jogsértése.</a:t>
            </a:r>
            <a:r>
              <a:rPr lang="hu-HU" sz="3200" b="0" strike="noStrike" spc="-1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 </a:t>
            </a:r>
            <a:r>
              <a:rPr lang="hu-HU" sz="32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D.107/5/2018</a:t>
            </a:r>
            <a:endParaRPr lang="hu-HU" sz="3200" b="0" strike="noStrike" spc="-1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hu-HU" sz="3200" b="0" strike="noStrike" spc="-1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hu-HU" sz="3200" b="0" strike="noStrike" spc="-1" dirty="0">
              <a:latin typeface="Book Antiqua" panose="02040602050305030304" pitchFamily="18" charset="0"/>
            </a:endParaRPr>
          </a:p>
        </p:txBody>
      </p:sp>
      <p:pic>
        <p:nvPicPr>
          <p:cNvPr id="144" name="Kép 143"/>
          <p:cNvPicPr/>
          <p:nvPr/>
        </p:nvPicPr>
        <p:blipFill>
          <a:blip r:embed="rId3"/>
          <a:stretch/>
        </p:blipFill>
        <p:spPr>
          <a:xfrm>
            <a:off x="6568920" y="2232000"/>
            <a:ext cx="4879080" cy="325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36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A BIZTOSÍTÁS MÉRTÉKE</a:t>
            </a:r>
            <a:endParaRPr lang="hu-HU" sz="5400" b="0" strike="noStrike" spc="-1" dirty="0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48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50" name="Kép 149"/>
          <p:cNvPicPr/>
          <p:nvPr/>
        </p:nvPicPr>
        <p:blipFill>
          <a:blip r:embed="rId3"/>
          <a:stretch/>
        </p:blipFill>
        <p:spPr>
          <a:xfrm>
            <a:off x="7272000" y="2214000"/>
            <a:ext cx="4247280" cy="3185280"/>
          </a:xfrm>
          <a:prstGeom prst="rect">
            <a:avLst/>
          </a:prstGeom>
          <a:ln>
            <a:noFill/>
          </a:ln>
        </p:spPr>
      </p:pic>
      <p:pic>
        <p:nvPicPr>
          <p:cNvPr id="151" name="Kép 150"/>
          <p:cNvPicPr/>
          <p:nvPr/>
        </p:nvPicPr>
        <p:blipFill>
          <a:blip r:embed="rId3"/>
          <a:stretch/>
        </p:blipFill>
        <p:spPr>
          <a:xfrm>
            <a:off x="7272000" y="2213640"/>
            <a:ext cx="4247640" cy="318564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748BD13-3F69-42A7-9679-F6D4DDC01E53}"/>
              </a:ext>
            </a:extLst>
          </p:cNvPr>
          <p:cNvSpPr txBox="1"/>
          <p:nvPr/>
        </p:nvSpPr>
        <p:spPr>
          <a:xfrm>
            <a:off x="348480" y="1400111"/>
            <a:ext cx="683355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rgbClr val="92D050"/>
                </a:solidFill>
                <a:latin typeface="Book Antiqua" panose="02040602050305030304" pitchFamily="18" charset="0"/>
              </a:rPr>
              <a:t>A felhívásban vagy a közbeszerzési dokumentumokban meg kell határozni.</a:t>
            </a:r>
          </a:p>
          <a:p>
            <a:pPr>
              <a:lnSpc>
                <a:spcPct val="150000"/>
              </a:lnSpc>
            </a:pPr>
            <a:endParaRPr lang="hu-HU" sz="22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200" dirty="0">
                <a:latin typeface="Book Antiqua" panose="02040602050305030304" pitchFamily="18" charset="0"/>
              </a:rPr>
              <a:t>Jogalapját tekintve kétféle felelősségbiztosítás: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>
                <a:latin typeface="Book Antiqua" panose="02040602050305030304" pitchFamily="18" charset="0"/>
              </a:rPr>
              <a:t>a 322/2015. (X. 30.) Korm. rendelet szerinti felelősségbiztosítás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>
                <a:latin typeface="Book Antiqua" panose="02040602050305030304" pitchFamily="18" charset="0"/>
              </a:rPr>
              <a:t>a 321/2015. (X. 30.) Korm. rendelet szerinti, alkalmassági feltételei körében előírható felelősségbiztosítás (szakmai felelősségbiztosítás)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0" y="36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AZ ARÁNYOSSÁG KÖVETELMÉNYE I.</a:t>
            </a:r>
            <a:endParaRPr lang="hu-HU" sz="5400" b="0" strike="noStrike" spc="-1" dirty="0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55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57" name="Kép 156"/>
          <p:cNvPicPr/>
          <p:nvPr/>
        </p:nvPicPr>
        <p:blipFill>
          <a:blip r:embed="rId3"/>
          <a:stretch/>
        </p:blipFill>
        <p:spPr>
          <a:xfrm>
            <a:off x="7416000" y="2175840"/>
            <a:ext cx="4295520" cy="2863440"/>
          </a:xfrm>
          <a:prstGeom prst="rect">
            <a:avLst/>
          </a:prstGeom>
          <a:ln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C6E4823-C59E-4A80-83E7-3DABBD178AF4}"/>
              </a:ext>
            </a:extLst>
          </p:cNvPr>
          <p:cNvSpPr txBox="1"/>
          <p:nvPr/>
        </p:nvSpPr>
        <p:spPr>
          <a:xfrm>
            <a:off x="250826" y="1483339"/>
            <a:ext cx="6826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dirty="0">
                <a:latin typeface="Book Antiqua" panose="02040602050305030304" pitchFamily="18" charset="0"/>
              </a:rPr>
              <a:t>A 322/2015. (X. 30.) Korm. rendelet szerinti felelősségbiztosítás: alapelvekből következően (esélyegyenlőség, egyenlő elbánás és a verseny tisztasága).</a:t>
            </a:r>
          </a:p>
          <a:p>
            <a:pPr algn="just">
              <a:lnSpc>
                <a:spcPct val="150000"/>
              </a:lnSpc>
            </a:pPr>
            <a:r>
              <a:rPr lang="hu-HU" dirty="0">
                <a:latin typeface="Book Antiqua" panose="02040602050305030304" pitchFamily="18" charset="0"/>
              </a:rPr>
              <a:t>Szakmai felelősségbiztosítás: ténylegesen szükséges mértékűnek kell lennie [Kbt. 65. (3) bekezdése alapján].</a:t>
            </a:r>
          </a:p>
          <a:p>
            <a:pPr algn="just">
              <a:lnSpc>
                <a:spcPct val="150000"/>
              </a:lnSpc>
            </a:pPr>
            <a:endParaRPr lang="hu-HU" dirty="0">
              <a:latin typeface="Book Antiqua" panose="0204060205030503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latin typeface="Book Antiqua" panose="02040602050305030304" pitchFamily="18" charset="0"/>
              </a:rPr>
              <a:t>A szerződés tárgya szerinti építési munkák értékével arányosan.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latin typeface="Book Antiqua" panose="02040602050305030304" pitchFamily="18" charset="0"/>
              </a:rPr>
              <a:t>Vegye figyelembe az adott piacon zajló, az adott beruházással azonos nagyságrendű beruházások kivitelezését végző gazdasági szereplők szokásos felelősségbiztosításainak mértékét pl. előzetes piaci konzultáció (biztosító 3. személy).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36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AZ ARÁNYOSSÁG KÖVETELMÉNYE II.</a:t>
            </a:r>
            <a:endParaRPr lang="hu-HU" sz="5400" b="0" strike="noStrike" spc="-1" dirty="0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61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63" name="Kép 162"/>
          <p:cNvPicPr/>
          <p:nvPr/>
        </p:nvPicPr>
        <p:blipFill>
          <a:blip r:embed="rId3"/>
          <a:stretch/>
        </p:blipFill>
        <p:spPr>
          <a:xfrm>
            <a:off x="7252920" y="2319840"/>
            <a:ext cx="4555080" cy="279216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C26AB12-E555-46AD-8100-12399D30BFFB}"/>
              </a:ext>
            </a:extLst>
          </p:cNvPr>
          <p:cNvSpPr txBox="1"/>
          <p:nvPr/>
        </p:nvSpPr>
        <p:spPr>
          <a:xfrm>
            <a:off x="168676" y="1548660"/>
            <a:ext cx="6951215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400" dirty="0">
                <a:solidFill>
                  <a:srgbClr val="92D050"/>
                </a:solidFill>
                <a:latin typeface="Book Antiqua" panose="02040602050305030304" pitchFamily="18" charset="0"/>
              </a:rPr>
              <a:t>A szerződés teljesítésének speciális körülményei: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>
                <a:latin typeface="Book Antiqua" panose="02040602050305030304" pitchFamily="18" charset="0"/>
              </a:rPr>
              <a:t>fokozottan veszélyes építési terület, az építési tevékenységgel járó egyéb károsodások veszélye indokolja,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>
                <a:latin typeface="Book Antiqua" panose="02040602050305030304" pitchFamily="18" charset="0"/>
              </a:rPr>
              <a:t>előírható magasabb mértékű felelősségbiztosítás,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>
                <a:latin typeface="Book Antiqua" panose="02040602050305030304" pitchFamily="18" charset="0"/>
              </a:rPr>
              <a:t>de! ez az ajánlati árakra is kihatással lehet.</a:t>
            </a:r>
          </a:p>
          <a:p>
            <a:pPr algn="just">
              <a:lnSpc>
                <a:spcPct val="150000"/>
              </a:lnSpc>
            </a:pPr>
            <a:r>
              <a:rPr lang="hu-HU" sz="2200" dirty="0">
                <a:latin typeface="Book Antiqua" panose="02040602050305030304" pitchFamily="18" charset="0"/>
              </a:rPr>
              <a:t>Nem javasolt éves kárlimit nélküli biztosítás megkötése → árfelhajtó hatás.</a:t>
            </a:r>
          </a:p>
          <a:p>
            <a:pPr algn="just">
              <a:lnSpc>
                <a:spcPct val="150000"/>
              </a:lnSpc>
            </a:pPr>
            <a:r>
              <a:rPr lang="hu-HU" sz="2200" dirty="0">
                <a:latin typeface="Book Antiqua" panose="02040602050305030304" pitchFamily="18" charset="0"/>
              </a:rPr>
              <a:t>Javasolt a káreseményenkénti és az éves kárlimit előírása.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0" y="36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VAGYONBIZTOSÍTÁS</a:t>
            </a:r>
            <a:endParaRPr lang="hu-HU" sz="5400" b="0" strike="noStrike" spc="-1" dirty="0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67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168" name="CustomShape 4"/>
          <p:cNvSpPr/>
          <p:nvPr/>
        </p:nvSpPr>
        <p:spPr>
          <a:xfrm>
            <a:off x="348480" y="1615243"/>
            <a:ext cx="7017480" cy="4457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hu-HU" sz="2800" b="0" strike="noStrike" spc="-1" dirty="0">
              <a:solidFill>
                <a:srgbClr val="92D05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hu-HU" sz="2800" b="0" strike="noStrike" spc="-1" baseline="30000" dirty="0">
                <a:latin typeface="Book Antiqua" panose="02040602050305030304" pitchFamily="18" charset="0"/>
                <a:ea typeface="Book Antiqua"/>
              </a:rPr>
              <a:t>Vagyonbiztosítás: </a:t>
            </a:r>
            <a:r>
              <a:rPr lang="hu-HU" sz="28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a biztosító helytállásának alapja a káresemény bekövetkezése.</a:t>
            </a:r>
            <a:endParaRPr lang="hu-HU" sz="2800" b="0" strike="noStrike" spc="-1" dirty="0">
              <a:latin typeface="Book Antiqua" panose="02040602050305030304" pitchFamily="18" charset="0"/>
            </a:endParaRPr>
          </a:p>
          <a:p>
            <a:pPr algn="just"/>
            <a:endParaRPr lang="hu-HU" sz="2800" b="0" strike="noStrike" spc="-1" dirty="0">
              <a:latin typeface="Book Antiqua" panose="02040602050305030304" pitchFamily="18" charset="0"/>
            </a:endParaRPr>
          </a:p>
          <a:p>
            <a:pPr algn="just"/>
            <a:r>
              <a:rPr lang="hu-HU" sz="28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Times New Roman"/>
              </a:rPr>
              <a:t>Felelősségbiztosítás és vagyonbiztosítás vagylagos előírása nem elfogadható.</a:t>
            </a:r>
            <a:endParaRPr lang="hu-HU" sz="2800" b="0" strike="noStrike" spc="-1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hu-HU" sz="2800" b="0" strike="noStrike" spc="-1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u-HU" sz="28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Javasolt </a:t>
            </a:r>
            <a:r>
              <a:rPr lang="hu-HU" sz="2800" b="0" strike="noStrike" spc="-1" baseline="30000" dirty="0" err="1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összkockázatú</a:t>
            </a:r>
            <a:r>
              <a:rPr lang="hu-HU" sz="2800" b="0" strike="noStrike" spc="-1" baseline="30000" dirty="0">
                <a:solidFill>
                  <a:srgbClr val="000000"/>
                </a:solidFill>
                <a:latin typeface="Book Antiqua" panose="02040602050305030304" pitchFamily="18" charset="0"/>
                <a:ea typeface="Book Antiqua"/>
              </a:rPr>
              <a:t> vagyon- és felelősségbiztosítás előírása.</a:t>
            </a:r>
            <a:endParaRPr lang="hu-HU" sz="2800" b="0" strike="noStrike" spc="-1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hu-HU" sz="2800" b="0" strike="noStrike" spc="-1" dirty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hu-HU" sz="2800" b="0" strike="noStrike" spc="-1" dirty="0">
              <a:latin typeface="Book Antiqua" panose="02040602050305030304" pitchFamily="18" charset="0"/>
            </a:endParaRPr>
          </a:p>
        </p:txBody>
      </p:sp>
      <p:pic>
        <p:nvPicPr>
          <p:cNvPr id="169" name="Kép 168"/>
          <p:cNvPicPr/>
          <p:nvPr/>
        </p:nvPicPr>
        <p:blipFill>
          <a:blip r:embed="rId3"/>
          <a:stretch/>
        </p:blipFill>
        <p:spPr>
          <a:xfrm>
            <a:off x="7704000" y="2304000"/>
            <a:ext cx="4319280" cy="25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2"/>
          <p:cNvSpPr/>
          <p:nvPr/>
        </p:nvSpPr>
        <p:spPr>
          <a:xfrm>
            <a:off x="1482120" y="2880720"/>
            <a:ext cx="922680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hu-HU" sz="66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KÖSZÖNÖM A FIGYELMET!</a:t>
            </a:r>
            <a:endParaRPr lang="hu-HU" sz="6600" b="0" strike="noStrike" spc="-1">
              <a:latin typeface="Arial"/>
            </a:endParaRPr>
          </a:p>
        </p:txBody>
      </p:sp>
      <p:pic>
        <p:nvPicPr>
          <p:cNvPr id="172" name="Picture 6"/>
          <p:cNvPicPr/>
          <p:nvPr/>
        </p:nvPicPr>
        <p:blipFill>
          <a:blip r:embed="rId2"/>
          <a:stretch/>
        </p:blipFill>
        <p:spPr>
          <a:xfrm>
            <a:off x="371160" y="155520"/>
            <a:ext cx="3060720" cy="152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Picture 6"/>
          <p:cNvPicPr/>
          <p:nvPr/>
        </p:nvPicPr>
        <p:blipFill>
          <a:blip r:embed="rId2"/>
          <a:stretch/>
        </p:blipFill>
        <p:spPr>
          <a:xfrm>
            <a:off x="5145480" y="4345200"/>
            <a:ext cx="1900080" cy="947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3"/>
          <p:cNvSpPr/>
          <p:nvPr/>
        </p:nvSpPr>
        <p:spPr>
          <a:xfrm>
            <a:off x="326520" y="35928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A KÖZBESZERZÉSI KÖTELEZETTSÉG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88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90" name="Kép 89"/>
          <p:cNvPicPr/>
          <p:nvPr/>
        </p:nvPicPr>
        <p:blipFill>
          <a:blip r:embed="rId3"/>
          <a:stretch/>
        </p:blipFill>
        <p:spPr>
          <a:xfrm>
            <a:off x="6747120" y="2520000"/>
            <a:ext cx="4975200" cy="273600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8724844-3E54-41A7-8D3B-5E4D18225F5C}"/>
              </a:ext>
            </a:extLst>
          </p:cNvPr>
          <p:cNvSpPr txBox="1"/>
          <p:nvPr/>
        </p:nvSpPr>
        <p:spPr>
          <a:xfrm>
            <a:off x="469680" y="2617654"/>
            <a:ext cx="5993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>
                <a:latin typeface="Book Antiqua" panose="02040602050305030304" pitchFamily="18" charset="0"/>
              </a:rPr>
              <a:t>Ajánlatkérői minőség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>
                <a:latin typeface="Book Antiqua" panose="02040602050305030304" pitchFamily="18" charset="0"/>
              </a:rPr>
              <a:t>Beszerzési igény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>
                <a:latin typeface="Book Antiqua" panose="02040602050305030304" pitchFamily="18" charset="0"/>
              </a:rPr>
              <a:t>Becsült érték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994EDE9-6E43-4A35-BC9A-22FA7BF514B1}"/>
              </a:ext>
            </a:extLst>
          </p:cNvPr>
          <p:cNvSpPr txBox="1"/>
          <p:nvPr/>
        </p:nvSpPr>
        <p:spPr>
          <a:xfrm>
            <a:off x="474452" y="1512149"/>
            <a:ext cx="893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92D050"/>
                </a:solidFill>
                <a:latin typeface="Book Antiqua" panose="02040602050305030304" pitchFamily="18" charset="0"/>
              </a:rPr>
              <a:t>A közbeszerzési kötelezettség vizsgálata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326520" y="35928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A KÖZBESZERZÉSI KÖTELEZETTSÉG </a:t>
            </a:r>
            <a:endParaRPr lang="hu-HU" sz="5400" b="0" strike="noStrike" spc="-1" dirty="0">
              <a:latin typeface="Arial"/>
            </a:endParaRPr>
          </a:p>
        </p:txBody>
      </p:sp>
      <p:pic>
        <p:nvPicPr>
          <p:cNvPr id="94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5FA4CFC-11FF-4B32-9279-55C2ABD7A42D}"/>
              </a:ext>
            </a:extLst>
          </p:cNvPr>
          <p:cNvSpPr txBox="1"/>
          <p:nvPr/>
        </p:nvSpPr>
        <p:spPr>
          <a:xfrm>
            <a:off x="326520" y="1553592"/>
            <a:ext cx="11481480" cy="65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700" dirty="0">
                <a:solidFill>
                  <a:srgbClr val="92D050"/>
                </a:solidFill>
                <a:latin typeface="Book Antiqua" panose="02040602050305030304" pitchFamily="18" charset="0"/>
              </a:rPr>
              <a:t>A közbeszerzésekről szóló 2015. évi CXLIII. törvény (a továbbiakban Kbt.)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60EFAC4-A357-4AD4-85DB-C9155145E0B9}"/>
              </a:ext>
            </a:extLst>
          </p:cNvPr>
          <p:cNvSpPr txBox="1"/>
          <p:nvPr/>
        </p:nvSpPr>
        <p:spPr>
          <a:xfrm>
            <a:off x="326041" y="2466485"/>
            <a:ext cx="5769479" cy="4460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hu-HU" sz="24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1. általános ajánlatkérői minőség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állam (C-353/96.)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közjogi szervezet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in-house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közszolgáltató</a:t>
            </a:r>
          </a:p>
          <a:p>
            <a:pPr>
              <a:lnSpc>
                <a:spcPct val="150000"/>
              </a:lnSpc>
            </a:pPr>
            <a:endParaRPr lang="hu-HU" sz="2800" dirty="0">
              <a:latin typeface="Book Antiqua" panose="0204060205030503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87019F4-30E0-47D0-8764-B859C4383AE9}"/>
              </a:ext>
            </a:extLst>
          </p:cNvPr>
          <p:cNvSpPr txBox="1"/>
          <p:nvPr/>
        </p:nvSpPr>
        <p:spPr>
          <a:xfrm>
            <a:off x="6095519" y="2466485"/>
            <a:ext cx="5769479" cy="381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hu-HU" sz="24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2. támogatott ajánlatkérői minőség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Kbt. 5. § (2) bekezdés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Kbt. 5. § (3) bekezdés</a:t>
            </a:r>
          </a:p>
          <a:p>
            <a:pPr>
              <a:lnSpc>
                <a:spcPct val="150000"/>
              </a:lnSpc>
            </a:pPr>
            <a:endParaRPr lang="hu-HU" sz="28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hu-HU" sz="2800" dirty="0">
              <a:latin typeface="Book Antiqua" panose="0204060205030503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D302BCF-C498-4B4C-8EE1-377B7E6EB97A}"/>
              </a:ext>
            </a:extLst>
          </p:cNvPr>
          <p:cNvSpPr txBox="1"/>
          <p:nvPr/>
        </p:nvSpPr>
        <p:spPr>
          <a:xfrm>
            <a:off x="4049217" y="2455257"/>
            <a:ext cx="4092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Book Antiqua" panose="02040602050305030304" pitchFamily="18" charset="0"/>
              </a:rPr>
              <a:t>Ajánlatkérői minőség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3"/>
          <p:cNvSpPr/>
          <p:nvPr/>
        </p:nvSpPr>
        <p:spPr>
          <a:xfrm>
            <a:off x="326520" y="35928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A BESZERZÉS TÁRGYA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99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01" name="Kép 100"/>
          <p:cNvPicPr/>
          <p:nvPr/>
        </p:nvPicPr>
        <p:blipFill>
          <a:blip r:embed="rId3"/>
          <a:stretch/>
        </p:blipFill>
        <p:spPr>
          <a:xfrm>
            <a:off x="7560000" y="2160000"/>
            <a:ext cx="3815280" cy="381528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F6388F9-0E90-4507-8613-42B78D1A8A86}"/>
              </a:ext>
            </a:extLst>
          </p:cNvPr>
          <p:cNvSpPr txBox="1"/>
          <p:nvPr/>
        </p:nvSpPr>
        <p:spPr>
          <a:xfrm>
            <a:off x="407406" y="1580400"/>
            <a:ext cx="554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92D050"/>
                </a:solidFill>
                <a:latin typeface="Book Antiqua" panose="02040602050305030304" pitchFamily="18" charset="0"/>
              </a:rPr>
              <a:t>Szolgáltatás megrendelése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162B69E-8F8A-4C60-ADB4-AD0A337DDC96}"/>
              </a:ext>
            </a:extLst>
          </p:cNvPr>
          <p:cNvSpPr txBox="1"/>
          <p:nvPr/>
        </p:nvSpPr>
        <p:spPr>
          <a:xfrm>
            <a:off x="407406" y="2870129"/>
            <a:ext cx="5428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Book Antiqua" panose="02040602050305030304" pitchFamily="18" charset="0"/>
              </a:rPr>
              <a:t>„maradvány definíció”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DB62E61-AF1A-4B96-9205-9470980406A9}"/>
              </a:ext>
            </a:extLst>
          </p:cNvPr>
          <p:cNvSpPr txBox="1"/>
          <p:nvPr/>
        </p:nvSpPr>
        <p:spPr>
          <a:xfrm>
            <a:off x="407406" y="4159858"/>
            <a:ext cx="6739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Nem árubeszerzés és építési beruházás, különösen valamely tevékenység megrendelése.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326520" y="35928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BECSÜLT ÉRTÉK I. </a:t>
            </a:r>
            <a:endParaRPr lang="hu-HU" sz="5400" b="0" strike="noStrike" spc="-1" dirty="0">
              <a:latin typeface="Arial"/>
            </a:endParaRPr>
          </a:p>
        </p:txBody>
      </p:sp>
      <p:pic>
        <p:nvPicPr>
          <p:cNvPr id="105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590891A-B619-4E0D-914E-344D5FBCB3B9}"/>
              </a:ext>
            </a:extLst>
          </p:cNvPr>
          <p:cNvSpPr txBox="1"/>
          <p:nvPr/>
        </p:nvSpPr>
        <p:spPr>
          <a:xfrm>
            <a:off x="79898" y="1747813"/>
            <a:ext cx="1202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92D050"/>
                </a:solidFill>
                <a:latin typeface="Book Antiqua" panose="02040602050305030304" pitchFamily="18" charset="0"/>
              </a:rPr>
              <a:t>Alapja a fizetendő biztosítási díj és egyéb ellenszolgáltatások </a:t>
            </a:r>
            <a:r>
              <a:rPr lang="hu-HU" sz="2400" dirty="0">
                <a:solidFill>
                  <a:srgbClr val="92D050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 nem a biztosított érték</a:t>
            </a:r>
            <a:endParaRPr lang="hu-HU" sz="2400" dirty="0">
              <a:solidFill>
                <a:srgbClr val="92D05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0C63E6F-97C1-45DA-821E-AD28A54A4EA1}"/>
              </a:ext>
            </a:extLst>
          </p:cNvPr>
          <p:cNvSpPr txBox="1"/>
          <p:nvPr/>
        </p:nvSpPr>
        <p:spPr>
          <a:xfrm>
            <a:off x="1877523" y="3205696"/>
            <a:ext cx="843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Book Antiqua" panose="02040602050305030304" pitchFamily="18" charset="0"/>
              </a:rPr>
              <a:t>Eljárásrend meghatározása (részekre bontás tilalma)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1D5691A-FFAA-4840-8B4D-100547601E48}"/>
              </a:ext>
            </a:extLst>
          </p:cNvPr>
          <p:cNvSpPr txBox="1"/>
          <p:nvPr/>
        </p:nvSpPr>
        <p:spPr>
          <a:xfrm>
            <a:off x="2049014" y="4648523"/>
            <a:ext cx="8091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Book Antiqua" panose="02040602050305030304" pitchFamily="18" charset="0"/>
              </a:rPr>
              <a:t>Elnöki tájékoztató a közbeszerzési értékhatárokról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>
                <a:solidFill>
                  <a:srgbClr val="FFFFFF"/>
                </a:solidFill>
                <a:latin typeface="Book Antiqua"/>
                <a:ea typeface="Book Antiqua"/>
              </a:rPr>
              <a:t>BECSÜLT ÉRTÉK II.  </a:t>
            </a:r>
            <a:endParaRPr lang="hu-HU" sz="5400" b="0" strike="noStrike" spc="-1">
              <a:latin typeface="Arial"/>
            </a:endParaRPr>
          </a:p>
        </p:txBody>
      </p:sp>
      <p:pic>
        <p:nvPicPr>
          <p:cNvPr id="110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12" name="Kép 111"/>
          <p:cNvPicPr/>
          <p:nvPr/>
        </p:nvPicPr>
        <p:blipFill>
          <a:blip r:embed="rId3"/>
          <a:stretch/>
        </p:blipFill>
        <p:spPr>
          <a:xfrm>
            <a:off x="7560000" y="1656000"/>
            <a:ext cx="3959280" cy="395928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5DF81EB-271B-4865-B6BC-1E4ECB971309}"/>
              </a:ext>
            </a:extLst>
          </p:cNvPr>
          <p:cNvSpPr txBox="1"/>
          <p:nvPr/>
        </p:nvSpPr>
        <p:spPr>
          <a:xfrm>
            <a:off x="348480" y="1656000"/>
            <a:ext cx="663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92D050"/>
                </a:solidFill>
                <a:latin typeface="Book Antiqua" panose="02040602050305030304" pitchFamily="18" charset="0"/>
              </a:rPr>
              <a:t>Meghatározására külön vizsgálat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0060D6-7DA0-4A4B-A628-FBD45BA016E7}"/>
              </a:ext>
            </a:extLst>
          </p:cNvPr>
          <p:cNvSpPr txBox="1"/>
          <p:nvPr/>
        </p:nvSpPr>
        <p:spPr>
          <a:xfrm>
            <a:off x="348480" y="2590695"/>
            <a:ext cx="7099885" cy="336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latin typeface="Book Antiqua" panose="02040602050305030304" pitchFamily="18" charset="0"/>
              </a:rPr>
              <a:t>Objektív alapú módszerek</a:t>
            </a:r>
          </a:p>
          <a:p>
            <a:pPr>
              <a:lnSpc>
                <a:spcPct val="150000"/>
              </a:lnSpc>
            </a:pPr>
            <a:endParaRPr lang="hu-HU" sz="24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dirty="0">
                <a:latin typeface="Book Antiqua" panose="02040602050305030304" pitchFamily="18" charset="0"/>
              </a:rPr>
              <a:t>különösen: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>
                <a:latin typeface="Book Antiqua" panose="02040602050305030304" pitchFamily="18" charset="0"/>
              </a:rPr>
              <a:t>indikatív ajánlatok bekérése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>
                <a:latin typeface="Book Antiqua" panose="02040602050305030304" pitchFamily="18" charset="0"/>
              </a:rPr>
              <a:t>korábbi hasonló tárgyban kötött szerződések elemzése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3"/>
          <p:cNvSpPr/>
          <p:nvPr/>
        </p:nvSpPr>
        <p:spPr>
          <a:xfrm>
            <a:off x="348480" y="33732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ELJÁRÁSI LEHETŐSÉGEK  </a:t>
            </a:r>
            <a:endParaRPr lang="hu-HU" sz="5400" b="0" strike="noStrike" spc="-1" dirty="0">
              <a:latin typeface="Arial"/>
            </a:endParaRPr>
          </a:p>
        </p:txBody>
      </p:sp>
      <p:pic>
        <p:nvPicPr>
          <p:cNvPr id="116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18" name="Kép 117"/>
          <p:cNvPicPr/>
          <p:nvPr/>
        </p:nvPicPr>
        <p:blipFill>
          <a:blip r:embed="rId3"/>
          <a:stretch/>
        </p:blipFill>
        <p:spPr>
          <a:xfrm>
            <a:off x="6771992" y="2389508"/>
            <a:ext cx="4964007" cy="2722491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E87CD7A-4533-4F7E-84E5-EDD8C558C315}"/>
              </a:ext>
            </a:extLst>
          </p:cNvPr>
          <p:cNvSpPr txBox="1"/>
          <p:nvPr/>
        </p:nvSpPr>
        <p:spPr>
          <a:xfrm>
            <a:off x="239697" y="2389509"/>
            <a:ext cx="602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latin typeface="Book Antiqua" panose="02040602050305030304" pitchFamily="18" charset="0"/>
              </a:rPr>
              <a:t> Nemzeti eljárásrend: javasolt a tárgyalásos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7C06933-FD45-486F-BBF3-1E95C618735D}"/>
              </a:ext>
            </a:extLst>
          </p:cNvPr>
          <p:cNvSpPr txBox="1"/>
          <p:nvPr/>
        </p:nvSpPr>
        <p:spPr>
          <a:xfrm>
            <a:off x="348480" y="3802668"/>
            <a:ext cx="602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latin typeface="Book Antiqua" panose="02040602050305030304" pitchFamily="18" charset="0"/>
              </a:rPr>
              <a:t>Uniós eljárásrend: javasolt a nyílt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0" y="51120"/>
            <a:ext cx="12191040" cy="122616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3"/>
          <p:cNvSpPr/>
          <p:nvPr/>
        </p:nvSpPr>
        <p:spPr>
          <a:xfrm>
            <a:off x="348480" y="51120"/>
            <a:ext cx="7980708" cy="160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4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FELHÍVÁS ÉS KÖZBESZERZÉSI DOKUMENTUMOK I.</a:t>
            </a:r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 </a:t>
            </a:r>
            <a:endParaRPr lang="hu-HU" sz="5400" b="0" strike="noStrike" spc="-1" dirty="0">
              <a:latin typeface="Arial"/>
            </a:endParaRPr>
          </a:p>
        </p:txBody>
      </p:sp>
      <p:pic>
        <p:nvPicPr>
          <p:cNvPr id="122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1686AE7-91B3-44B4-BEAB-A3201F974C4C}"/>
              </a:ext>
            </a:extLst>
          </p:cNvPr>
          <p:cNvSpPr txBox="1"/>
          <p:nvPr/>
        </p:nvSpPr>
        <p:spPr>
          <a:xfrm>
            <a:off x="80899" y="1661040"/>
            <a:ext cx="1202924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1. A beszerzés tárgyának jellemzői (műszaki leírásban) valós beszerzési igényt tükrözzenek.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       D.293/2016</a:t>
            </a:r>
          </a:p>
          <a:p>
            <a:pPr>
              <a:lnSpc>
                <a:spcPct val="150000"/>
              </a:lnSpc>
            </a:pPr>
            <a:endParaRPr lang="hu-HU" sz="2800" dirty="0"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2. Alkalmassági feltétel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       Nem lehet mennyiségi → értékalapú.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latin typeface="Book Antiqua" panose="02040602050305030304" pitchFamily="18" charset="0"/>
              </a:rPr>
              <a:t>       A 75 %-os mérték a becsült értékhez igazodjon, ne a kárlimithez.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2191040" cy="1277280"/>
          </a:xfrm>
          <a:prstGeom prst="rect">
            <a:avLst/>
          </a:prstGeom>
          <a:gradFill>
            <a:gsLst>
              <a:gs pos="0">
                <a:srgbClr val="1BA9B5"/>
              </a:gs>
              <a:gs pos="100000">
                <a:srgbClr val="265369"/>
              </a:gs>
            </a:gsLst>
            <a:lin ang="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0" y="1278360"/>
            <a:ext cx="12192120" cy="27720"/>
          </a:xfrm>
          <a:prstGeom prst="rect">
            <a:avLst/>
          </a:prstGeom>
          <a:solidFill>
            <a:srgbClr val="93C44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3"/>
          <p:cNvSpPr/>
          <p:nvPr/>
        </p:nvSpPr>
        <p:spPr>
          <a:xfrm>
            <a:off x="348480" y="336960"/>
            <a:ext cx="922680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hu-HU" sz="4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FELHÍVÁS ÉS KÖZBESZERZÉSI DOKUMENTUMOK II. </a:t>
            </a:r>
            <a:r>
              <a:rPr lang="hu-HU" sz="5400" b="1" strike="noStrike" spc="-1" baseline="30000" dirty="0">
                <a:solidFill>
                  <a:srgbClr val="FFFFFF"/>
                </a:solidFill>
                <a:latin typeface="Book Antiqua"/>
                <a:ea typeface="Book Antiqua"/>
              </a:rPr>
              <a:t> </a:t>
            </a:r>
            <a:endParaRPr lang="hu-HU" sz="5400" b="0" strike="noStrike" spc="-1" dirty="0">
              <a:latin typeface="Arial"/>
            </a:endParaRPr>
          </a:p>
        </p:txBody>
      </p:sp>
      <p:pic>
        <p:nvPicPr>
          <p:cNvPr id="127" name="Picture 6"/>
          <p:cNvPicPr/>
          <p:nvPr/>
        </p:nvPicPr>
        <p:blipFill>
          <a:blip r:embed="rId2"/>
          <a:stretch/>
        </p:blipFill>
        <p:spPr>
          <a:xfrm>
            <a:off x="9508680" y="51120"/>
            <a:ext cx="2299320" cy="1146960"/>
          </a:xfrm>
          <a:prstGeom prst="rect">
            <a:avLst/>
          </a:prstGeom>
          <a:ln>
            <a:noFill/>
          </a:ln>
        </p:spPr>
      </p:pic>
      <p:pic>
        <p:nvPicPr>
          <p:cNvPr id="129" name="Kép 128"/>
          <p:cNvPicPr/>
          <p:nvPr/>
        </p:nvPicPr>
        <p:blipFill>
          <a:blip r:embed="rId3"/>
          <a:stretch/>
        </p:blipFill>
        <p:spPr>
          <a:xfrm>
            <a:off x="6560878" y="3099600"/>
            <a:ext cx="4915080" cy="2480040"/>
          </a:xfrm>
          <a:prstGeom prst="rect">
            <a:avLst/>
          </a:prstGeom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7AC377D-E3A2-40A1-8C5A-6B45CFEB1BBA}"/>
              </a:ext>
            </a:extLst>
          </p:cNvPr>
          <p:cNvSpPr txBox="1"/>
          <p:nvPr/>
        </p:nvSpPr>
        <p:spPr>
          <a:xfrm>
            <a:off x="348480" y="1614240"/>
            <a:ext cx="7153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92D050"/>
                </a:solidFill>
                <a:latin typeface="Book Antiqua" panose="02040602050305030304" pitchFamily="18" charset="0"/>
              </a:rPr>
              <a:t>Értékelési szempont az ár mellett: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11CE984-CF51-4ACC-8124-B4C8369040DC}"/>
              </a:ext>
            </a:extLst>
          </p:cNvPr>
          <p:cNvSpPr txBox="1"/>
          <p:nvPr/>
        </p:nvSpPr>
        <p:spPr>
          <a:xfrm>
            <a:off x="348480" y="3099600"/>
            <a:ext cx="5747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magasabb limit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kisebb önrész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dirty="0">
                <a:latin typeface="Book Antiqua" panose="02040602050305030304" pitchFamily="18" charset="0"/>
              </a:rPr>
              <a:t>kedvező fizetési feltételek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569</Words>
  <Application>Microsoft Office PowerPoint</Application>
  <PresentationFormat>Szélesvásznú</PresentationFormat>
  <Paragraphs>100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7" baseType="lpstr">
      <vt:lpstr>Arial</vt:lpstr>
      <vt:lpstr>Book Antiqua</vt:lpstr>
      <vt:lpstr>DejaVu Sans</vt:lpstr>
      <vt:lpstr>Liberation Serif;Times New Roman</vt:lpstr>
      <vt:lpstr>Symbol</vt:lpstr>
      <vt:lpstr>Times New Roman</vt:lpstr>
      <vt:lpstr>Wingdings</vt:lpstr>
      <vt:lpstr>Office Theme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dc:description/>
  <cp:lastModifiedBy>Szekeresné Horváth Szilvia</cp:lastModifiedBy>
  <cp:revision>80</cp:revision>
  <cp:lastPrinted>2018-11-05T15:02:11Z</cp:lastPrinted>
  <dcterms:created xsi:type="dcterms:W3CDTF">2017-11-13T15:17:43Z</dcterms:created>
  <dcterms:modified xsi:type="dcterms:W3CDTF">2018-11-16T08:57:18Z</dcterms:modified>
  <dc:language>hu-HU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Szélesvásznú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</vt:i4>
  </property>
</Properties>
</file>