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LGtXmByhzA7GOMNIhYrBg==" hashData="RLWR2E+s1TY8StsFx0rSWkEAPfcEO3bmp5QbvJ9VrSWl4gxphiy/CQIfZHEr968cEDgVMILR+ewWgT9R4AmlO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44F"/>
    <a:srgbClr val="265369"/>
    <a:srgbClr val="1BA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2"/>
    <p:restoredTop sz="90558"/>
  </p:normalViewPr>
  <p:slideViewPr>
    <p:cSldViewPr snapToGrid="0" snapToObjects="1">
      <p:cViewPr varScale="1">
        <p:scale>
          <a:sx n="69" d="100"/>
          <a:sy n="69" d="100"/>
        </p:scale>
        <p:origin x="9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78292"/>
          </a:xfrm>
          <a:prstGeom prst="rect">
            <a:avLst/>
          </a:prstGeom>
          <a:gradFill flip="none" rotWithShape="1">
            <a:gsLst>
              <a:gs pos="67000">
                <a:srgbClr val="265369"/>
              </a:gs>
              <a:gs pos="0">
                <a:srgbClr val="1BA9B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278292"/>
            <a:ext cx="12193200" cy="28800"/>
          </a:xfrm>
          <a:prstGeom prst="rect">
            <a:avLst/>
          </a:prstGeom>
          <a:solidFill>
            <a:srgbClr val="93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538" y="51099"/>
            <a:ext cx="2300255" cy="114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9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1C35C-9D13-684C-A5B9-A4DBB316AF47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9F299-C737-FE42-9447-A45E2E9C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4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7000">
                <a:srgbClr val="265369"/>
              </a:gs>
              <a:gs pos="0">
                <a:srgbClr val="1BA9B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82012" y="1762904"/>
            <a:ext cx="9227976" cy="33321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5400" b="1" baseline="30000" dirty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A közbeszerzések hirdetményeivel, dokumentációival kapcsolatos ellenőrzési tapasztalatok</a:t>
            </a:r>
          </a:p>
          <a:p>
            <a:pPr algn="ctr">
              <a:lnSpc>
                <a:spcPct val="150000"/>
              </a:lnSpc>
            </a:pPr>
            <a:r>
              <a:rPr lang="hu-HU" sz="5400" b="1" baseline="30000" dirty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dr. Berethalmi András</a:t>
            </a:r>
            <a:endParaRPr lang="en-US" sz="5400" b="1" baseline="30000" dirty="0">
              <a:solidFill>
                <a:schemeClr val="bg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0" y="155377"/>
            <a:ext cx="3061640" cy="15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1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78292"/>
          </a:xfrm>
          <a:prstGeom prst="rect">
            <a:avLst/>
          </a:prstGeom>
          <a:gradFill flip="none" rotWithShape="1">
            <a:gsLst>
              <a:gs pos="67000">
                <a:srgbClr val="265369"/>
              </a:gs>
              <a:gs pos="0">
                <a:srgbClr val="1BA9B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278292"/>
            <a:ext cx="12193200" cy="28800"/>
          </a:xfrm>
          <a:prstGeom prst="rect">
            <a:avLst/>
          </a:prstGeom>
          <a:solidFill>
            <a:srgbClr val="93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6568" y="355272"/>
            <a:ext cx="9227976" cy="9221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hu-HU" sz="6000" b="1" baseline="30000" dirty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HIRDETMÉNYEK</a:t>
            </a:r>
            <a:endParaRPr lang="en-US" sz="6000" b="1" baseline="30000" dirty="0">
              <a:solidFill>
                <a:schemeClr val="bg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538" y="51099"/>
            <a:ext cx="2300255" cy="11480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FF4E98-DBBB-4F1B-BDC6-C520305D4F76}"/>
              </a:ext>
            </a:extLst>
          </p:cNvPr>
          <p:cNvSpPr txBox="1"/>
          <p:nvPr/>
        </p:nvSpPr>
        <p:spPr>
          <a:xfrm>
            <a:off x="326567" y="1882423"/>
            <a:ext cx="7769867" cy="21698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hu-HU" sz="4000" b="1" u="sng" baseline="30000" dirty="0">
                <a:solidFill>
                  <a:srgbClr val="93C44F"/>
                </a:solidFill>
                <a:latin typeface="Book Antiqua" panose="02040602050305030304" pitchFamily="18" charset="0"/>
              </a:rPr>
              <a:t>II. DOKUMENTÁCIÓK</a:t>
            </a:r>
          </a:p>
          <a:p>
            <a:pPr marL="571500" indent="-571500">
              <a:lnSpc>
                <a:spcPts val="1800"/>
              </a:lnSpc>
              <a:buAutoNum type="romanUcPeriod"/>
            </a:pPr>
            <a:endParaRPr lang="hu-HU" sz="2800" baseline="30000" dirty="0">
              <a:solidFill>
                <a:srgbClr val="93C44F"/>
              </a:solidFill>
              <a:latin typeface="Book Antiqua" panose="02040602050305030304" pitchFamily="18" charset="0"/>
              <a:ea typeface="Book Antiqua" charset="0"/>
              <a:cs typeface="Book Antiqua" charset="0"/>
            </a:endParaRPr>
          </a:p>
          <a:p>
            <a:pPr>
              <a:lnSpc>
                <a:spcPts val="1800"/>
              </a:lnSpc>
            </a:pPr>
            <a:r>
              <a:rPr lang="hu-HU" sz="2800" b="1" baseline="30000" dirty="0">
                <a:solidFill>
                  <a:srgbClr val="93C44F"/>
                </a:solidFill>
                <a:latin typeface="Book Antiqua" panose="02040602050305030304" pitchFamily="18" charset="0"/>
                <a:ea typeface="Book Antiqua" charset="0"/>
                <a:cs typeface="Book Antiqua" charset="0"/>
              </a:rPr>
              <a:t>2. RELEVÁNS JOGI ANOMÁLIÁK</a:t>
            </a:r>
            <a:endParaRPr lang="en-US" sz="2800" b="1" baseline="30000" dirty="0">
              <a:solidFill>
                <a:srgbClr val="93C44F"/>
              </a:solidFill>
              <a:latin typeface="Book Antiqua" panose="02040602050305030304" pitchFamily="18" charset="0"/>
              <a:ea typeface="Book Antiqua" charset="0"/>
              <a:cs typeface="Book Antiqua" charset="0"/>
            </a:endParaRP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mesterséges egyesítés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  (pl.: össze nem tartozó áruk egy eljárásba, részajánlatba csoportosítva)</a:t>
            </a:r>
          </a:p>
          <a:p>
            <a:pPr>
              <a:lnSpc>
                <a:spcPts val="1800"/>
              </a:lnSpc>
            </a:pPr>
            <a:endParaRPr lang="hu-HU" sz="1600" dirty="0">
              <a:latin typeface="Book Antiqua" panose="02040602050305030304" pitchFamily="18" charset="0"/>
            </a:endParaRP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nem egyértelmű ajánlatkérői elvárások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  (</a:t>
            </a:r>
            <a:r>
              <a:rPr lang="hu-HU" sz="1600" dirty="0" err="1">
                <a:latin typeface="Book Antiqua" panose="02040602050305030304" pitchFamily="18" charset="0"/>
              </a:rPr>
              <a:t>pl</a:t>
            </a:r>
            <a:r>
              <a:rPr lang="hu-HU" sz="1600" dirty="0">
                <a:latin typeface="Book Antiqua" panose="02040602050305030304" pitchFamily="18" charset="0"/>
              </a:rPr>
              <a:t>: fejlesztéshez a szükséges szoftverek és hardverek beszerzése, úgy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  hogy a „szükséges” nem definiált)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85E721E-26DB-434A-AA0C-077CEE546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434" y="2738656"/>
            <a:ext cx="3574737" cy="233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99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7000">
                <a:srgbClr val="265369"/>
              </a:gs>
              <a:gs pos="0">
                <a:srgbClr val="1BA9B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b="1" baseline="30000" dirty="0">
                <a:solidFill>
                  <a:schemeClr val="bg1"/>
                </a:solidFill>
                <a:latin typeface="Book Antiqua" charset="0"/>
              </a:rPr>
              <a:t>KÖSZÖNÖM MEGTISZTELŐ FIGYELMÜKET!</a:t>
            </a:r>
            <a:endParaRPr lang="en-US" sz="5400" b="1" baseline="30000" dirty="0">
              <a:solidFill>
                <a:schemeClr val="bg1"/>
              </a:solidFill>
              <a:latin typeface="Book Antiqu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482" y="4345210"/>
            <a:ext cx="1901037" cy="94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78292"/>
          </a:xfrm>
          <a:prstGeom prst="rect">
            <a:avLst/>
          </a:prstGeom>
          <a:gradFill flip="none" rotWithShape="1">
            <a:gsLst>
              <a:gs pos="67000">
                <a:srgbClr val="265369"/>
              </a:gs>
              <a:gs pos="0">
                <a:srgbClr val="1BA9B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278292"/>
            <a:ext cx="12193200" cy="28800"/>
          </a:xfrm>
          <a:prstGeom prst="rect">
            <a:avLst/>
          </a:prstGeom>
          <a:solidFill>
            <a:srgbClr val="93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6568" y="355272"/>
            <a:ext cx="9227976" cy="9221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hu-HU" sz="6000" b="1" baseline="30000" dirty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HIRDETMÉNYEK</a:t>
            </a:r>
            <a:endParaRPr lang="en-US" sz="6000" b="1" baseline="30000" dirty="0">
              <a:solidFill>
                <a:schemeClr val="bg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538" y="51099"/>
            <a:ext cx="2300255" cy="11480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FF4E98-DBBB-4F1B-BDC6-C520305D4F76}"/>
              </a:ext>
            </a:extLst>
          </p:cNvPr>
          <p:cNvSpPr txBox="1"/>
          <p:nvPr/>
        </p:nvSpPr>
        <p:spPr>
          <a:xfrm>
            <a:off x="326568" y="1844681"/>
            <a:ext cx="7800394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hu-HU" sz="4000" b="1" u="sng" baseline="30000" dirty="0">
                <a:solidFill>
                  <a:srgbClr val="93C44F"/>
                </a:solidFill>
                <a:latin typeface="Book Antiqua" panose="02040602050305030304" pitchFamily="18" charset="0"/>
              </a:rPr>
              <a:t>I. HIRDETMÉNYEK</a:t>
            </a:r>
          </a:p>
          <a:p>
            <a:pPr marL="571500" indent="-571500">
              <a:lnSpc>
                <a:spcPts val="1800"/>
              </a:lnSpc>
              <a:buAutoNum type="romanUcPeriod"/>
            </a:pPr>
            <a:endParaRPr lang="hu-HU" sz="2800" baseline="30000" dirty="0">
              <a:solidFill>
                <a:srgbClr val="93C44F"/>
              </a:solidFill>
              <a:latin typeface="Book Antiqua" panose="02040602050305030304" pitchFamily="18" charset="0"/>
              <a:ea typeface="Book Antiqua" charset="0"/>
              <a:cs typeface="Book Antiqua" charset="0"/>
            </a:endParaRPr>
          </a:p>
          <a:p>
            <a:pPr>
              <a:lnSpc>
                <a:spcPts val="1800"/>
              </a:lnSpc>
            </a:pPr>
            <a:r>
              <a:rPr lang="hu-HU" sz="2800" b="1" baseline="30000" dirty="0">
                <a:solidFill>
                  <a:srgbClr val="93C44F"/>
                </a:solidFill>
                <a:latin typeface="Book Antiqua" panose="02040602050305030304" pitchFamily="18" charset="0"/>
                <a:ea typeface="Book Antiqua" charset="0"/>
                <a:cs typeface="Book Antiqua" charset="0"/>
              </a:rPr>
              <a:t>1. JOGALAP</a:t>
            </a:r>
            <a:endParaRPr lang="en-US" sz="2800" b="1" baseline="30000" dirty="0">
              <a:solidFill>
                <a:srgbClr val="93C44F"/>
              </a:solidFill>
              <a:latin typeface="Book Antiqua" panose="02040602050305030304" pitchFamily="18" charset="0"/>
              <a:ea typeface="Book Antiqua" charset="0"/>
              <a:cs typeface="Book Antiqua" charset="0"/>
            </a:endParaRPr>
          </a:p>
          <a:p>
            <a:pPr marL="342900" indent="-342900">
              <a:lnSpc>
                <a:spcPts val="1800"/>
              </a:lnSpc>
              <a:buAutoNum type="alphaLcParenR"/>
            </a:pPr>
            <a:r>
              <a:rPr lang="hu-HU" sz="1600" u="sng" dirty="0">
                <a:latin typeface="Book Antiqua" panose="02040602050305030304" pitchFamily="18" charset="0"/>
              </a:rPr>
              <a:t>Szociális és egyéb szolgáltatások – általános szabályok</a:t>
            </a:r>
          </a:p>
          <a:p>
            <a:pPr marL="342900" indent="-342900">
              <a:lnSpc>
                <a:spcPts val="1800"/>
              </a:lnSpc>
              <a:buAutoNum type="alphaLcParenR"/>
            </a:pPr>
            <a:endParaRPr lang="hu-HU" sz="1600" u="sng" dirty="0">
              <a:latin typeface="Book Antiqua" panose="02040602050305030304" pitchFamily="18" charset="0"/>
            </a:endParaRP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Kbt. 3. melléklet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pl. vallási szolgáltatások, élelmezés (étkeztetés), kulturális szolgáltatások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	nemzeti becsült érték → uniós minta</a:t>
            </a:r>
          </a:p>
          <a:p>
            <a:pPr lvl="4"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uniós becsült érték → nemzeti minta</a:t>
            </a:r>
          </a:p>
          <a:p>
            <a:pPr>
              <a:lnSpc>
                <a:spcPts val="1800"/>
              </a:lnSpc>
            </a:pPr>
            <a:r>
              <a:rPr lang="hu-HU" sz="1600" baseline="30000" dirty="0">
                <a:latin typeface="Book Antiqua" panose="02040602050305030304" pitchFamily="18" charset="0"/>
                <a:ea typeface="Book Antiqua" charset="0"/>
                <a:cs typeface="Book Antiqua" charset="0"/>
              </a:rPr>
              <a:t>		</a:t>
            </a:r>
            <a:endParaRPr lang="en-US" sz="1600" baseline="30000" dirty="0">
              <a:latin typeface="Book Antiqua" panose="02040602050305030304" pitchFamily="18" charset="0"/>
              <a:ea typeface="Book Antiqua" charset="0"/>
              <a:cs typeface="Book Antiqua" charset="0"/>
            </a:endParaRP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b)   </a:t>
            </a:r>
            <a:r>
              <a:rPr lang="hu-HU" sz="1600" u="sng" dirty="0">
                <a:latin typeface="Book Antiqua" panose="02040602050305030304" pitchFamily="18" charset="0"/>
              </a:rPr>
              <a:t>Szociális és egyéb szolgáltatások – koncesszió</a:t>
            </a:r>
          </a:p>
          <a:p>
            <a:pPr marL="342900" indent="-342900">
              <a:lnSpc>
                <a:spcPts val="1800"/>
              </a:lnSpc>
              <a:buAutoNum type="alphaLcParenR"/>
            </a:pPr>
            <a:endParaRPr lang="hu-HU" sz="1600" u="sng" dirty="0">
              <a:latin typeface="Book Antiqua" panose="02040602050305030304" pitchFamily="18" charset="0"/>
            </a:endParaRP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értékhatár: 1 723,541 </a:t>
            </a:r>
            <a:r>
              <a:rPr lang="hu-HU" sz="1600" dirty="0" err="1">
                <a:latin typeface="Book Antiqua" panose="02040602050305030304" pitchFamily="18" charset="0"/>
              </a:rPr>
              <a:t>MFt</a:t>
            </a:r>
            <a:endParaRPr lang="hu-HU" sz="1600" dirty="0">
              <a:latin typeface="Book Antiqua" panose="02040602050305030304" pitchFamily="18" charset="0"/>
            </a:endParaRP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	nincs nemzeti szabályozás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	kizárólag előzetes tájékoztatóval lehet meghirdetni</a:t>
            </a:r>
          </a:p>
          <a:p>
            <a:pPr>
              <a:lnSpc>
                <a:spcPts val="1800"/>
              </a:lnSpc>
            </a:pPr>
            <a:endParaRPr lang="hu-HU" sz="1600" u="sng" dirty="0">
              <a:latin typeface="Book Antiqua" panose="02040602050305030304" pitchFamily="18" charset="0"/>
            </a:endParaRP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</a:t>
            </a:r>
            <a:endParaRPr lang="en-US" sz="1600" baseline="30000" dirty="0">
              <a:latin typeface="Book Antiqua" panose="02040602050305030304" pitchFamily="18" charset="0"/>
              <a:ea typeface="Book Antiqua" charset="0"/>
              <a:cs typeface="Book Antiqua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E06DD77F-A533-4456-B9C3-E4428D4AB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993" y="1625545"/>
            <a:ext cx="2997809" cy="433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76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78292"/>
          </a:xfrm>
          <a:prstGeom prst="rect">
            <a:avLst/>
          </a:prstGeom>
          <a:gradFill flip="none" rotWithShape="1">
            <a:gsLst>
              <a:gs pos="67000">
                <a:srgbClr val="265369"/>
              </a:gs>
              <a:gs pos="0">
                <a:srgbClr val="1BA9B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278292"/>
            <a:ext cx="12193200" cy="28800"/>
          </a:xfrm>
          <a:prstGeom prst="rect">
            <a:avLst/>
          </a:prstGeom>
          <a:solidFill>
            <a:srgbClr val="93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6568" y="355272"/>
            <a:ext cx="9227976" cy="9221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hu-HU" sz="6000" b="1" baseline="30000" dirty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HIRDETMÉNYEK</a:t>
            </a:r>
            <a:endParaRPr lang="en-US" sz="6000" b="1" baseline="30000" dirty="0">
              <a:solidFill>
                <a:schemeClr val="bg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538" y="51099"/>
            <a:ext cx="2300255" cy="11480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FF4E98-DBBB-4F1B-BDC6-C520305D4F76}"/>
              </a:ext>
            </a:extLst>
          </p:cNvPr>
          <p:cNvSpPr txBox="1"/>
          <p:nvPr/>
        </p:nvSpPr>
        <p:spPr>
          <a:xfrm>
            <a:off x="326567" y="1844681"/>
            <a:ext cx="7991809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hu-HU" sz="4000" b="1" u="sng" baseline="30000" dirty="0">
                <a:solidFill>
                  <a:srgbClr val="93C44F"/>
                </a:solidFill>
                <a:latin typeface="Book Antiqua" panose="02040602050305030304" pitchFamily="18" charset="0"/>
              </a:rPr>
              <a:t>I. HIRDETMÉNYEK</a:t>
            </a:r>
          </a:p>
          <a:p>
            <a:pPr marL="571500" indent="-571500">
              <a:lnSpc>
                <a:spcPts val="1800"/>
              </a:lnSpc>
              <a:buAutoNum type="romanUcPeriod"/>
            </a:pPr>
            <a:endParaRPr lang="hu-HU" sz="2800" baseline="30000" dirty="0">
              <a:solidFill>
                <a:srgbClr val="93C44F"/>
              </a:solidFill>
              <a:latin typeface="Book Antiqua" panose="02040602050305030304" pitchFamily="18" charset="0"/>
              <a:ea typeface="Book Antiqua" charset="0"/>
              <a:cs typeface="Book Antiqua" charset="0"/>
            </a:endParaRPr>
          </a:p>
          <a:p>
            <a:pPr>
              <a:lnSpc>
                <a:spcPts val="1800"/>
              </a:lnSpc>
            </a:pPr>
            <a:r>
              <a:rPr lang="hu-HU" sz="2800" b="1" baseline="30000" dirty="0">
                <a:solidFill>
                  <a:srgbClr val="93C44F"/>
                </a:solidFill>
                <a:latin typeface="Book Antiqua" panose="02040602050305030304" pitchFamily="18" charset="0"/>
                <a:ea typeface="Book Antiqua" charset="0"/>
                <a:cs typeface="Book Antiqua" charset="0"/>
              </a:rPr>
              <a:t>2. AJÁNLATKÉRŐI KONZORCIUMOK</a:t>
            </a:r>
            <a:endParaRPr lang="en-US" sz="2800" b="1" baseline="30000" dirty="0">
              <a:solidFill>
                <a:srgbClr val="93C44F"/>
              </a:solidFill>
              <a:latin typeface="Book Antiqua" panose="02040602050305030304" pitchFamily="18" charset="0"/>
              <a:ea typeface="Book Antiqua" charset="0"/>
              <a:cs typeface="Book Antiqua" charset="0"/>
            </a:endParaRPr>
          </a:p>
          <a:p>
            <a:pPr marL="342900" indent="-342900">
              <a:lnSpc>
                <a:spcPts val="1800"/>
              </a:lnSpc>
              <a:buAutoNum type="alphaLcParenR"/>
            </a:pPr>
            <a:r>
              <a:rPr lang="hu-HU" sz="1600" u="sng" dirty="0">
                <a:latin typeface="Book Antiqua" panose="02040602050305030304" pitchFamily="18" charset="0"/>
              </a:rPr>
              <a:t>Kbt. 29. § szerinti képviselet </a:t>
            </a:r>
          </a:p>
          <a:p>
            <a:pPr marL="342900" indent="-342900">
              <a:lnSpc>
                <a:spcPts val="1800"/>
              </a:lnSpc>
              <a:buAutoNum type="alphaLcParenR"/>
            </a:pPr>
            <a:endParaRPr lang="hu-HU" sz="1600" u="sng" dirty="0">
              <a:latin typeface="Book Antiqua" panose="02040602050305030304" pitchFamily="18" charset="0"/>
            </a:endParaRP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Kbt. Jogalkalmazói értelmezése szerint más, mint a Ptk. szerinti képviselet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Ptk. és hirdetményminta szövege alapján célszerű feltüntetni az összes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  ajánlatkérőt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	</a:t>
            </a:r>
            <a:r>
              <a:rPr lang="hu-HU" sz="1600" baseline="30000" dirty="0">
                <a:latin typeface="Book Antiqua" panose="02040602050305030304" pitchFamily="18" charset="0"/>
                <a:ea typeface="Book Antiqua" charset="0"/>
                <a:cs typeface="Book Antiqua" charset="0"/>
              </a:rPr>
              <a:t>		</a:t>
            </a:r>
            <a:endParaRPr lang="en-US" sz="1600" baseline="30000" dirty="0">
              <a:latin typeface="Book Antiqua" panose="02040602050305030304" pitchFamily="18" charset="0"/>
              <a:ea typeface="Book Antiqua" charset="0"/>
              <a:cs typeface="Book Antiqua" charset="0"/>
            </a:endParaRP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b)   </a:t>
            </a:r>
            <a:r>
              <a:rPr lang="hu-HU" sz="1600" u="sng" dirty="0">
                <a:latin typeface="Book Antiqua" panose="02040602050305030304" pitchFamily="18" charset="0"/>
              </a:rPr>
              <a:t>Keretmegállapodások</a:t>
            </a:r>
          </a:p>
          <a:p>
            <a:pPr marL="342900" indent="-342900">
              <a:lnSpc>
                <a:spcPts val="1800"/>
              </a:lnSpc>
              <a:buAutoNum type="alphaLcParenR"/>
            </a:pPr>
            <a:endParaRPr lang="hu-HU" sz="1600" u="sng" dirty="0">
              <a:latin typeface="Book Antiqua" panose="02040602050305030304" pitchFamily="18" charset="0"/>
            </a:endParaRP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Kbt. 104. § (4) bekezdése alapján az összes ajánlatkérőt meg kell adni az 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  eljárást megindító felhívásban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</a:t>
            </a:r>
            <a:endParaRPr lang="en-US" sz="1600" baseline="30000" dirty="0">
              <a:latin typeface="Book Antiqua" panose="02040602050305030304" pitchFamily="18" charset="0"/>
              <a:ea typeface="Book Antiqua" charset="0"/>
              <a:cs typeface="Book Antiqua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A166A43-0CBC-4A2A-95A2-559EAB880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814" y="1844681"/>
            <a:ext cx="2971445" cy="415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0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78292"/>
          </a:xfrm>
          <a:prstGeom prst="rect">
            <a:avLst/>
          </a:prstGeom>
          <a:gradFill flip="none" rotWithShape="1">
            <a:gsLst>
              <a:gs pos="67000">
                <a:srgbClr val="265369"/>
              </a:gs>
              <a:gs pos="0">
                <a:srgbClr val="1BA9B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278292"/>
            <a:ext cx="12193200" cy="28800"/>
          </a:xfrm>
          <a:prstGeom prst="rect">
            <a:avLst/>
          </a:prstGeom>
          <a:solidFill>
            <a:srgbClr val="93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6568" y="355272"/>
            <a:ext cx="9227976" cy="9221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hu-HU" sz="6000" b="1" baseline="30000" dirty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HIRDETMÉNYEK</a:t>
            </a:r>
            <a:endParaRPr lang="en-US" sz="6000" b="1" baseline="30000" dirty="0">
              <a:solidFill>
                <a:schemeClr val="bg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538" y="51099"/>
            <a:ext cx="2300255" cy="11480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FF4E98-DBBB-4F1B-BDC6-C520305D4F76}"/>
              </a:ext>
            </a:extLst>
          </p:cNvPr>
          <p:cNvSpPr txBox="1"/>
          <p:nvPr/>
        </p:nvSpPr>
        <p:spPr>
          <a:xfrm>
            <a:off x="326567" y="1844681"/>
            <a:ext cx="7991809" cy="30931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hu-HU" sz="4000" b="1" u="sng" baseline="30000" dirty="0">
                <a:solidFill>
                  <a:srgbClr val="93C44F"/>
                </a:solidFill>
                <a:latin typeface="Book Antiqua" panose="02040602050305030304" pitchFamily="18" charset="0"/>
              </a:rPr>
              <a:t>I. HIRDETMÉNYEK</a:t>
            </a:r>
          </a:p>
          <a:p>
            <a:pPr marL="571500" indent="-571500">
              <a:lnSpc>
                <a:spcPts val="1800"/>
              </a:lnSpc>
              <a:buAutoNum type="romanUcPeriod"/>
            </a:pPr>
            <a:endParaRPr lang="hu-HU" sz="2800" baseline="30000" dirty="0">
              <a:solidFill>
                <a:srgbClr val="93C44F"/>
              </a:solidFill>
              <a:latin typeface="Book Antiqua" panose="02040602050305030304" pitchFamily="18" charset="0"/>
              <a:ea typeface="Book Antiqua" charset="0"/>
              <a:cs typeface="Book Antiqua" charset="0"/>
            </a:endParaRPr>
          </a:p>
          <a:p>
            <a:pPr>
              <a:lnSpc>
                <a:spcPts val="1800"/>
              </a:lnSpc>
            </a:pPr>
            <a:r>
              <a:rPr lang="hu-HU" sz="2800" b="1" baseline="30000" dirty="0">
                <a:solidFill>
                  <a:srgbClr val="93C44F"/>
                </a:solidFill>
                <a:latin typeface="Book Antiqua" panose="02040602050305030304" pitchFamily="18" charset="0"/>
                <a:ea typeface="Book Antiqua" charset="0"/>
                <a:cs typeface="Book Antiqua" charset="0"/>
              </a:rPr>
              <a:t>3. RÉSZAJÁNLATTÉTEL</a:t>
            </a:r>
            <a:endParaRPr lang="en-US" sz="2800" b="1" baseline="30000" dirty="0">
              <a:solidFill>
                <a:srgbClr val="93C44F"/>
              </a:solidFill>
              <a:latin typeface="Book Antiqua" panose="02040602050305030304" pitchFamily="18" charset="0"/>
              <a:ea typeface="Book Antiqua" charset="0"/>
              <a:cs typeface="Book Antiqua" charset="0"/>
            </a:endParaRPr>
          </a:p>
          <a:p>
            <a:pPr marL="342900" indent="-342900">
              <a:lnSpc>
                <a:spcPts val="1800"/>
              </a:lnSpc>
              <a:buAutoNum type="alphaLcParenR"/>
            </a:pPr>
            <a:r>
              <a:rPr lang="hu-HU" sz="1600" u="sng" dirty="0">
                <a:latin typeface="Book Antiqua" panose="02040602050305030304" pitchFamily="18" charset="0"/>
              </a:rPr>
              <a:t>Túlzottan sok rész </a:t>
            </a:r>
          </a:p>
          <a:p>
            <a:pPr marL="342900" indent="-342900">
              <a:lnSpc>
                <a:spcPts val="1800"/>
              </a:lnSpc>
              <a:buAutoNum type="alphaLcParenR"/>
            </a:pPr>
            <a:endParaRPr lang="hu-HU" sz="1600" u="sng" dirty="0">
              <a:latin typeface="Book Antiqua" panose="02040602050305030304" pitchFamily="18" charset="0"/>
            </a:endParaRP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egy eljárásban nagyon sok rész (pl.: 800-900, de 1300 fölötti is előfordul)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A TED hirdetményi rendszere maximum 1000 részajánlati kört enged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</a:t>
            </a:r>
            <a:r>
              <a:rPr lang="hu-HU" sz="1600" baseline="30000" dirty="0">
                <a:latin typeface="Book Antiqua" panose="02040602050305030304" pitchFamily="18" charset="0"/>
                <a:ea typeface="Book Antiqua" charset="0"/>
                <a:cs typeface="Book Antiqua" charset="0"/>
              </a:rPr>
              <a:t>		</a:t>
            </a:r>
            <a:endParaRPr lang="en-US" sz="1600" baseline="30000" dirty="0">
              <a:latin typeface="Book Antiqua" panose="02040602050305030304" pitchFamily="18" charset="0"/>
              <a:ea typeface="Book Antiqua" charset="0"/>
              <a:cs typeface="Book Antiqua" charset="0"/>
            </a:endParaRP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b)   </a:t>
            </a:r>
            <a:r>
              <a:rPr lang="hu-HU" sz="1600" u="sng" dirty="0">
                <a:latin typeface="Book Antiqua" panose="02040602050305030304" pitchFamily="18" charset="0"/>
              </a:rPr>
              <a:t>A túl sok rész által generált további problémák</a:t>
            </a:r>
          </a:p>
          <a:p>
            <a:pPr marL="342900" indent="-342900">
              <a:lnSpc>
                <a:spcPts val="1800"/>
              </a:lnSpc>
              <a:buAutoNum type="alphaLcParenR"/>
            </a:pPr>
            <a:endParaRPr lang="hu-HU" sz="1600" u="sng" dirty="0">
              <a:latin typeface="Book Antiqua" panose="02040602050305030304" pitchFamily="18" charset="0"/>
            </a:endParaRP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eljárást megindító felhívásban nehézséget okoz részenként meghatározni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  a mennyiséget és az alkalmassági követelményeket 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</a:t>
            </a:r>
            <a:endParaRPr lang="en-US" sz="1600" baseline="30000" dirty="0">
              <a:latin typeface="Book Antiqua" panose="02040602050305030304" pitchFamily="18" charset="0"/>
              <a:ea typeface="Book Antiqua" charset="0"/>
              <a:cs typeface="Book Antiqua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08F9BF27-CACF-4C92-A45C-D90F8221F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430" y="2555740"/>
            <a:ext cx="3098161" cy="241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8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78292"/>
          </a:xfrm>
          <a:prstGeom prst="rect">
            <a:avLst/>
          </a:prstGeom>
          <a:gradFill flip="none" rotWithShape="1">
            <a:gsLst>
              <a:gs pos="67000">
                <a:srgbClr val="265369"/>
              </a:gs>
              <a:gs pos="0">
                <a:srgbClr val="1BA9B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278292"/>
            <a:ext cx="12193200" cy="28800"/>
          </a:xfrm>
          <a:prstGeom prst="rect">
            <a:avLst/>
          </a:prstGeom>
          <a:solidFill>
            <a:srgbClr val="93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6568" y="355272"/>
            <a:ext cx="9227976" cy="9221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hu-HU" sz="6000" b="1" baseline="30000" dirty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HIRDETMÉNYEK</a:t>
            </a:r>
            <a:endParaRPr lang="en-US" sz="6000" b="1" baseline="30000" dirty="0">
              <a:solidFill>
                <a:schemeClr val="bg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538" y="51099"/>
            <a:ext cx="2300255" cy="11480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FF4E98-DBBB-4F1B-BDC6-C520305D4F76}"/>
              </a:ext>
            </a:extLst>
          </p:cNvPr>
          <p:cNvSpPr txBox="1"/>
          <p:nvPr/>
        </p:nvSpPr>
        <p:spPr>
          <a:xfrm>
            <a:off x="326567" y="1844681"/>
            <a:ext cx="7991809" cy="33239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hu-HU" sz="4000" b="1" u="sng" baseline="30000" dirty="0">
                <a:solidFill>
                  <a:srgbClr val="93C44F"/>
                </a:solidFill>
                <a:latin typeface="Book Antiqua" panose="02040602050305030304" pitchFamily="18" charset="0"/>
              </a:rPr>
              <a:t>I. HIRDETMÉNYEK</a:t>
            </a:r>
          </a:p>
          <a:p>
            <a:pPr marL="571500" indent="-571500">
              <a:lnSpc>
                <a:spcPts val="1800"/>
              </a:lnSpc>
              <a:buAutoNum type="romanUcPeriod"/>
            </a:pPr>
            <a:endParaRPr lang="hu-HU" sz="2800" baseline="30000" dirty="0">
              <a:solidFill>
                <a:srgbClr val="93C44F"/>
              </a:solidFill>
              <a:latin typeface="Book Antiqua" panose="02040602050305030304" pitchFamily="18" charset="0"/>
              <a:ea typeface="Book Antiqua" charset="0"/>
              <a:cs typeface="Book Antiqua" charset="0"/>
            </a:endParaRPr>
          </a:p>
          <a:p>
            <a:pPr>
              <a:lnSpc>
                <a:spcPts val="1800"/>
              </a:lnSpc>
            </a:pPr>
            <a:r>
              <a:rPr lang="hu-HU" sz="2800" b="1" baseline="30000" dirty="0">
                <a:solidFill>
                  <a:srgbClr val="93C44F"/>
                </a:solidFill>
                <a:latin typeface="Book Antiqua" panose="02040602050305030304" pitchFamily="18" charset="0"/>
                <a:ea typeface="Book Antiqua" charset="0"/>
                <a:cs typeface="Book Antiqua" charset="0"/>
              </a:rPr>
              <a:t>4. MENNYISÉGI ADATOK</a:t>
            </a:r>
            <a:endParaRPr lang="en-US" sz="2800" b="1" baseline="30000" dirty="0">
              <a:solidFill>
                <a:srgbClr val="93C44F"/>
              </a:solidFill>
              <a:latin typeface="Book Antiqua" panose="02040602050305030304" pitchFamily="18" charset="0"/>
              <a:ea typeface="Book Antiqua" charset="0"/>
              <a:cs typeface="Book Antiqua" charset="0"/>
            </a:endParaRPr>
          </a:p>
          <a:p>
            <a:pPr marL="342900" indent="-342900">
              <a:lnSpc>
                <a:spcPts val="1800"/>
              </a:lnSpc>
              <a:buAutoNum type="alphaLcParenR"/>
            </a:pPr>
            <a:r>
              <a:rPr lang="hu-HU" sz="1600" u="sng" dirty="0">
                <a:latin typeface="Book Antiqua" panose="02040602050305030304" pitchFamily="18" charset="0"/>
              </a:rPr>
              <a:t>Kötelező megadni az eljárást megindító felhívásban </a:t>
            </a:r>
          </a:p>
          <a:p>
            <a:pPr marL="342900" indent="-342900">
              <a:lnSpc>
                <a:spcPts val="1800"/>
              </a:lnSpc>
              <a:buAutoNum type="alphaLcParenR"/>
            </a:pPr>
            <a:endParaRPr lang="hu-HU" sz="1600" u="sng" dirty="0">
              <a:latin typeface="Book Antiqua" panose="02040602050305030304" pitchFamily="18" charset="0"/>
            </a:endParaRP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keretösszegben megadott mennyiség és opcionális rész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túl általános meghatározás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</a:t>
            </a:r>
            <a:r>
              <a:rPr lang="hu-HU" sz="1600" baseline="30000" dirty="0">
                <a:latin typeface="Book Antiqua" panose="02040602050305030304" pitchFamily="18" charset="0"/>
                <a:ea typeface="Book Antiqua" charset="0"/>
                <a:cs typeface="Book Antiqua" charset="0"/>
              </a:rPr>
              <a:t>		</a:t>
            </a:r>
            <a:endParaRPr lang="en-US" sz="1600" baseline="30000" dirty="0">
              <a:latin typeface="Book Antiqua" panose="02040602050305030304" pitchFamily="18" charset="0"/>
              <a:ea typeface="Book Antiqua" charset="0"/>
              <a:cs typeface="Book Antiqua" charset="0"/>
            </a:endParaRP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b)   </a:t>
            </a:r>
            <a:r>
              <a:rPr lang="hu-HU" sz="1600" u="sng" dirty="0">
                <a:latin typeface="Book Antiqua" panose="02040602050305030304" pitchFamily="18" charset="0"/>
              </a:rPr>
              <a:t>Opcionális rész</a:t>
            </a:r>
          </a:p>
          <a:p>
            <a:pPr marL="342900" indent="-342900">
              <a:lnSpc>
                <a:spcPts val="1800"/>
              </a:lnSpc>
              <a:buAutoNum type="alphaLcParenR"/>
            </a:pPr>
            <a:endParaRPr lang="hu-HU" sz="1600" u="sng" dirty="0">
              <a:latin typeface="Book Antiqua" panose="02040602050305030304" pitchFamily="18" charset="0"/>
            </a:endParaRP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időbeli opció (pl.: szerződés idejének meghosszabbítása opcióként)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a teljes mennyiség százalékában meghatározott opció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negatív opció 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</a:t>
            </a:r>
            <a:endParaRPr lang="en-US" sz="1600" baseline="30000" dirty="0">
              <a:latin typeface="Book Antiqua" panose="02040602050305030304" pitchFamily="18" charset="0"/>
              <a:ea typeface="Book Antiqua" charset="0"/>
              <a:cs typeface="Book Antiqua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752197F-A074-417C-8311-E6E78CD7F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717" y="2555740"/>
            <a:ext cx="3952274" cy="26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24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78292"/>
          </a:xfrm>
          <a:prstGeom prst="rect">
            <a:avLst/>
          </a:prstGeom>
          <a:gradFill flip="none" rotWithShape="1">
            <a:gsLst>
              <a:gs pos="67000">
                <a:srgbClr val="265369"/>
              </a:gs>
              <a:gs pos="0">
                <a:srgbClr val="1BA9B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278292"/>
            <a:ext cx="12193200" cy="28800"/>
          </a:xfrm>
          <a:prstGeom prst="rect">
            <a:avLst/>
          </a:prstGeom>
          <a:solidFill>
            <a:srgbClr val="93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6568" y="355272"/>
            <a:ext cx="9227976" cy="9221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hu-HU" sz="6000" b="1" baseline="30000" dirty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HIRDETMÉNYEK</a:t>
            </a:r>
            <a:endParaRPr lang="en-US" sz="6000" b="1" baseline="30000" dirty="0">
              <a:solidFill>
                <a:schemeClr val="bg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538" y="51099"/>
            <a:ext cx="2300255" cy="11480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FF4E98-DBBB-4F1B-BDC6-C520305D4F76}"/>
              </a:ext>
            </a:extLst>
          </p:cNvPr>
          <p:cNvSpPr txBox="1"/>
          <p:nvPr/>
        </p:nvSpPr>
        <p:spPr>
          <a:xfrm>
            <a:off x="326567" y="1844681"/>
            <a:ext cx="8284773" cy="35548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hu-HU" sz="4000" b="1" u="sng" baseline="30000" dirty="0">
                <a:solidFill>
                  <a:srgbClr val="93C44F"/>
                </a:solidFill>
                <a:latin typeface="Book Antiqua" panose="02040602050305030304" pitchFamily="18" charset="0"/>
              </a:rPr>
              <a:t>I. HIRDETMÉNYEK</a:t>
            </a:r>
          </a:p>
          <a:p>
            <a:pPr marL="571500" indent="-571500">
              <a:lnSpc>
                <a:spcPts val="1800"/>
              </a:lnSpc>
              <a:buAutoNum type="romanUcPeriod"/>
            </a:pPr>
            <a:endParaRPr lang="hu-HU" sz="2800" baseline="30000" dirty="0">
              <a:solidFill>
                <a:srgbClr val="93C44F"/>
              </a:solidFill>
              <a:latin typeface="Book Antiqua" panose="02040602050305030304" pitchFamily="18" charset="0"/>
              <a:ea typeface="Book Antiqua" charset="0"/>
              <a:cs typeface="Book Antiqua" charset="0"/>
            </a:endParaRPr>
          </a:p>
          <a:p>
            <a:pPr>
              <a:lnSpc>
                <a:spcPts val="1800"/>
              </a:lnSpc>
            </a:pPr>
            <a:r>
              <a:rPr lang="hu-HU" sz="2800" b="1" baseline="30000" dirty="0">
                <a:solidFill>
                  <a:srgbClr val="93C44F"/>
                </a:solidFill>
                <a:latin typeface="Book Antiqua" panose="02040602050305030304" pitchFamily="18" charset="0"/>
                <a:ea typeface="Book Antiqua" charset="0"/>
                <a:cs typeface="Book Antiqua" charset="0"/>
              </a:rPr>
              <a:t>5. ÉRTÉKELÉSI SZEMPONTOK</a:t>
            </a:r>
            <a:endParaRPr lang="en-US" sz="2800" b="1" baseline="30000" dirty="0">
              <a:solidFill>
                <a:srgbClr val="93C44F"/>
              </a:solidFill>
              <a:latin typeface="Book Antiqua" panose="02040602050305030304" pitchFamily="18" charset="0"/>
              <a:ea typeface="Book Antiqua" charset="0"/>
              <a:cs typeface="Book Antiqua" charset="0"/>
            </a:endParaRPr>
          </a:p>
          <a:p>
            <a:pPr marL="342900" indent="-342900">
              <a:lnSpc>
                <a:spcPts val="1800"/>
              </a:lnSpc>
              <a:buAutoNum type="alphaLcParenR"/>
            </a:pPr>
            <a:r>
              <a:rPr lang="hu-HU" sz="1600" u="sng" dirty="0">
                <a:latin typeface="Book Antiqua" panose="02040602050305030304" pitchFamily="18" charset="0"/>
              </a:rPr>
              <a:t>Minőségi szempontok </a:t>
            </a:r>
          </a:p>
          <a:p>
            <a:pPr marL="342900" indent="-342900">
              <a:lnSpc>
                <a:spcPts val="1800"/>
              </a:lnSpc>
              <a:buAutoNum type="alphaLcParenR"/>
            </a:pPr>
            <a:endParaRPr lang="hu-HU" sz="1600" u="sng" dirty="0">
              <a:latin typeface="Book Antiqua" panose="02040602050305030304" pitchFamily="18" charset="0"/>
            </a:endParaRP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szakmai szempontok – túlzottan sokféle és túl részletes műszaki paraméterek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alszempontok és súlyszámai nem az eljárást megindító felhívásban vannak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ár vagy költség elem kerül meghatározásra minőségi szempontként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alkalmassági követelményektől nem kellően elhatárolt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</a:t>
            </a:r>
            <a:r>
              <a:rPr lang="hu-HU" sz="1600" baseline="30000" dirty="0">
                <a:latin typeface="Book Antiqua" panose="02040602050305030304" pitchFamily="18" charset="0"/>
                <a:ea typeface="Book Antiqua" charset="0"/>
                <a:cs typeface="Book Antiqua" charset="0"/>
              </a:rPr>
              <a:t>		</a:t>
            </a:r>
            <a:endParaRPr lang="en-US" sz="1600" baseline="30000" dirty="0">
              <a:latin typeface="Book Antiqua" panose="02040602050305030304" pitchFamily="18" charset="0"/>
              <a:ea typeface="Book Antiqua" charset="0"/>
              <a:cs typeface="Book Antiqua" charset="0"/>
            </a:endParaRP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b)   </a:t>
            </a:r>
            <a:r>
              <a:rPr lang="hu-HU" sz="1600" u="sng" dirty="0">
                <a:latin typeface="Book Antiqua" panose="02040602050305030304" pitchFamily="18" charset="0"/>
              </a:rPr>
              <a:t>Legalacsonyabb ár</a:t>
            </a:r>
          </a:p>
          <a:p>
            <a:pPr marL="342900" indent="-342900">
              <a:lnSpc>
                <a:spcPts val="1800"/>
              </a:lnSpc>
              <a:buAutoNum type="alphaLcParenR"/>
            </a:pPr>
            <a:endParaRPr lang="hu-HU" sz="1600" u="sng" dirty="0">
              <a:latin typeface="Book Antiqua" panose="02040602050305030304" pitchFamily="18" charset="0"/>
            </a:endParaRP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kizárólag 1 lehet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költségként kerül meghatározásra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</a:t>
            </a:r>
            <a:endParaRPr lang="en-US" sz="1600" baseline="30000" dirty="0">
              <a:latin typeface="Book Antiqua" panose="02040602050305030304" pitchFamily="18" charset="0"/>
              <a:ea typeface="Book Antiqua" charset="0"/>
              <a:cs typeface="Book Antiqua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D2510BC7-0D5D-48A8-86D8-2A90D564C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772" y="2867486"/>
            <a:ext cx="3157169" cy="363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1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78292"/>
          </a:xfrm>
          <a:prstGeom prst="rect">
            <a:avLst/>
          </a:prstGeom>
          <a:gradFill flip="none" rotWithShape="1">
            <a:gsLst>
              <a:gs pos="67000">
                <a:srgbClr val="265369"/>
              </a:gs>
              <a:gs pos="0">
                <a:srgbClr val="1BA9B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278292"/>
            <a:ext cx="12193200" cy="28800"/>
          </a:xfrm>
          <a:prstGeom prst="rect">
            <a:avLst/>
          </a:prstGeom>
          <a:solidFill>
            <a:srgbClr val="93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6568" y="355272"/>
            <a:ext cx="9227976" cy="9221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hu-HU" sz="6000" b="1" baseline="30000" dirty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HIRDETMÉNYEK</a:t>
            </a:r>
            <a:endParaRPr lang="en-US" sz="6000" b="1" baseline="30000" dirty="0">
              <a:solidFill>
                <a:schemeClr val="bg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538" y="51099"/>
            <a:ext cx="2300255" cy="11480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FF4E98-DBBB-4F1B-BDC6-C520305D4F76}"/>
              </a:ext>
            </a:extLst>
          </p:cNvPr>
          <p:cNvSpPr txBox="1"/>
          <p:nvPr/>
        </p:nvSpPr>
        <p:spPr>
          <a:xfrm>
            <a:off x="326567" y="1844681"/>
            <a:ext cx="8453449" cy="44781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hu-HU" sz="4000" b="1" u="sng" baseline="30000" dirty="0">
                <a:solidFill>
                  <a:srgbClr val="93C44F"/>
                </a:solidFill>
                <a:latin typeface="Book Antiqua" panose="02040602050305030304" pitchFamily="18" charset="0"/>
              </a:rPr>
              <a:t>I. HIRDETMÉNYEK</a:t>
            </a:r>
          </a:p>
          <a:p>
            <a:pPr marL="571500" indent="-571500">
              <a:lnSpc>
                <a:spcPts val="1800"/>
              </a:lnSpc>
              <a:buAutoNum type="romanUcPeriod"/>
            </a:pPr>
            <a:endParaRPr lang="hu-HU" sz="2800" baseline="30000" dirty="0">
              <a:solidFill>
                <a:srgbClr val="93C44F"/>
              </a:solidFill>
              <a:latin typeface="Book Antiqua" panose="02040602050305030304" pitchFamily="18" charset="0"/>
              <a:ea typeface="Book Antiqua" charset="0"/>
              <a:cs typeface="Book Antiqua" charset="0"/>
            </a:endParaRPr>
          </a:p>
          <a:p>
            <a:pPr>
              <a:lnSpc>
                <a:spcPts val="1800"/>
              </a:lnSpc>
            </a:pPr>
            <a:r>
              <a:rPr lang="hu-HU" sz="2800" b="1" baseline="30000" dirty="0">
                <a:solidFill>
                  <a:srgbClr val="93C44F"/>
                </a:solidFill>
                <a:latin typeface="Book Antiqua" panose="02040602050305030304" pitchFamily="18" charset="0"/>
                <a:ea typeface="Book Antiqua" charset="0"/>
                <a:cs typeface="Book Antiqua" charset="0"/>
              </a:rPr>
              <a:t>6. MŰSZAKI SZAKMAI ALKALMASSÁG</a:t>
            </a:r>
            <a:endParaRPr lang="en-US" sz="2800" b="1" baseline="30000" dirty="0">
              <a:solidFill>
                <a:srgbClr val="93C44F"/>
              </a:solidFill>
              <a:latin typeface="Book Antiqua" panose="02040602050305030304" pitchFamily="18" charset="0"/>
              <a:ea typeface="Book Antiqua" charset="0"/>
              <a:cs typeface="Book Antiqua" charset="0"/>
            </a:endParaRPr>
          </a:p>
          <a:p>
            <a:pPr marL="342900" indent="-342900">
              <a:lnSpc>
                <a:spcPts val="1800"/>
              </a:lnSpc>
              <a:buAutoNum type="alphaLcParenR"/>
            </a:pPr>
            <a:r>
              <a:rPr lang="hu-HU" sz="1600" u="sng" dirty="0">
                <a:latin typeface="Book Antiqua" panose="02040602050305030304" pitchFamily="18" charset="0"/>
              </a:rPr>
              <a:t>Referenciák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szerződések számának maximalizálása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pl. egyházi személytől származó referencia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mennyiség esetében nincs számszerűsíthető adat, DE a referencia mennyiségi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  előírást tartalmaz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kizárólag ellenszolgáltatásra vonatkozó előírás, DE mennyiség megadott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</a:t>
            </a:r>
            <a:r>
              <a:rPr lang="hu-HU" sz="1600" baseline="30000" dirty="0">
                <a:latin typeface="Book Antiqua" panose="02040602050305030304" pitchFamily="18" charset="0"/>
                <a:ea typeface="Book Antiqua" charset="0"/>
                <a:cs typeface="Book Antiqua" charset="0"/>
              </a:rPr>
              <a:t>		</a:t>
            </a:r>
            <a:endParaRPr lang="en-US" sz="1600" baseline="30000" dirty="0">
              <a:latin typeface="Book Antiqua" panose="02040602050305030304" pitchFamily="18" charset="0"/>
              <a:ea typeface="Book Antiqua" charset="0"/>
              <a:cs typeface="Book Antiqua" charset="0"/>
            </a:endParaRP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b)   </a:t>
            </a:r>
            <a:r>
              <a:rPr lang="hu-HU" sz="1600" u="sng" dirty="0">
                <a:latin typeface="Book Antiqua" panose="02040602050305030304" pitchFamily="18" charset="0"/>
              </a:rPr>
              <a:t>Szakemberek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konkrét rendszerek ismeretére vonatkozó előírások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  (pl.: adatbázisok, szoftverek)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olyan képzettség/végzettség előírása, amely a mennység alapján nem indokolt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- 5 évet meghaladó gyakorlati idő</a:t>
            </a:r>
          </a:p>
          <a:p>
            <a:pPr>
              <a:lnSpc>
                <a:spcPts val="1800"/>
              </a:lnSpc>
            </a:pPr>
            <a:endParaRPr lang="hu-HU" sz="1600" dirty="0">
              <a:latin typeface="Book Antiqua" panose="02040602050305030304" pitchFamily="18" charset="0"/>
            </a:endParaRPr>
          </a:p>
          <a:p>
            <a:pPr marL="342900" indent="-342900">
              <a:lnSpc>
                <a:spcPts val="1800"/>
              </a:lnSpc>
              <a:buAutoNum type="alphaLcParenR" startAt="3"/>
            </a:pPr>
            <a:r>
              <a:rPr lang="hu-HU" sz="1600" u="sng" dirty="0">
                <a:latin typeface="Book Antiqua" panose="02040602050305030304" pitchFamily="18" charset="0"/>
              </a:rPr>
              <a:t>Áru műszaki paraméterei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felhívásban nem szerepel konkrét követelmény, a dokumentációra utal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</a:t>
            </a:r>
            <a:endParaRPr lang="en-US" sz="1600" baseline="30000" dirty="0">
              <a:latin typeface="Book Antiqua" panose="02040602050305030304" pitchFamily="18" charset="0"/>
              <a:ea typeface="Book Antiqua" charset="0"/>
              <a:cs typeface="Book Antiqua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74D48FF-2D2F-4C62-96C8-4278A533A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752" y="2953583"/>
            <a:ext cx="2859681" cy="226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9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78292"/>
          </a:xfrm>
          <a:prstGeom prst="rect">
            <a:avLst/>
          </a:prstGeom>
          <a:gradFill flip="none" rotWithShape="1">
            <a:gsLst>
              <a:gs pos="67000">
                <a:srgbClr val="265369"/>
              </a:gs>
              <a:gs pos="0">
                <a:srgbClr val="1BA9B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278292"/>
            <a:ext cx="12193200" cy="28800"/>
          </a:xfrm>
          <a:prstGeom prst="rect">
            <a:avLst/>
          </a:prstGeom>
          <a:solidFill>
            <a:srgbClr val="93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6568" y="355272"/>
            <a:ext cx="9227976" cy="9221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hu-HU" sz="6000" b="1" baseline="30000" dirty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HIRDETMÉNYEK</a:t>
            </a:r>
            <a:endParaRPr lang="en-US" sz="6000" b="1" baseline="30000" dirty="0">
              <a:solidFill>
                <a:schemeClr val="bg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538" y="51099"/>
            <a:ext cx="2300255" cy="11480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FF4E98-DBBB-4F1B-BDC6-C520305D4F76}"/>
              </a:ext>
            </a:extLst>
          </p:cNvPr>
          <p:cNvSpPr txBox="1"/>
          <p:nvPr/>
        </p:nvSpPr>
        <p:spPr>
          <a:xfrm>
            <a:off x="326568" y="1844681"/>
            <a:ext cx="5994334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hu-HU" sz="4000" b="1" u="sng" baseline="30000" dirty="0">
                <a:solidFill>
                  <a:srgbClr val="93C44F"/>
                </a:solidFill>
                <a:latin typeface="Book Antiqua" panose="02040602050305030304" pitchFamily="18" charset="0"/>
              </a:rPr>
              <a:t>I. HIRDETMÉNYEK</a:t>
            </a:r>
          </a:p>
          <a:p>
            <a:pPr marL="571500" indent="-571500">
              <a:lnSpc>
                <a:spcPts val="1800"/>
              </a:lnSpc>
              <a:buAutoNum type="romanUcPeriod"/>
            </a:pPr>
            <a:endParaRPr lang="hu-HU" sz="2800" baseline="30000" dirty="0">
              <a:solidFill>
                <a:srgbClr val="93C44F"/>
              </a:solidFill>
              <a:latin typeface="Book Antiqua" panose="02040602050305030304" pitchFamily="18" charset="0"/>
              <a:ea typeface="Book Antiqua" charset="0"/>
              <a:cs typeface="Book Antiqua" charset="0"/>
            </a:endParaRPr>
          </a:p>
          <a:p>
            <a:pPr>
              <a:lnSpc>
                <a:spcPts val="1800"/>
              </a:lnSpc>
            </a:pPr>
            <a:r>
              <a:rPr lang="hu-HU" sz="2800" b="1" baseline="30000" dirty="0">
                <a:solidFill>
                  <a:srgbClr val="93C44F"/>
                </a:solidFill>
                <a:latin typeface="Book Antiqua" panose="02040602050305030304" pitchFamily="18" charset="0"/>
                <a:ea typeface="Book Antiqua" charset="0"/>
                <a:cs typeface="Book Antiqua" charset="0"/>
              </a:rPr>
              <a:t>7. TOVÁBBI INFORMÁCIÓK</a:t>
            </a:r>
            <a:endParaRPr lang="en-US" sz="2800" b="1" baseline="30000" dirty="0">
              <a:solidFill>
                <a:srgbClr val="93C44F"/>
              </a:solidFill>
              <a:latin typeface="Book Antiqua" panose="02040602050305030304" pitchFamily="18" charset="0"/>
              <a:ea typeface="Book Antiqua" charset="0"/>
              <a:cs typeface="Book Antiqua" charset="0"/>
            </a:endParaRPr>
          </a:p>
          <a:p>
            <a:pPr marL="342900" indent="-342900">
              <a:lnSpc>
                <a:spcPts val="1800"/>
              </a:lnSpc>
              <a:buAutoNum type="alphaLcParenR"/>
            </a:pPr>
            <a:r>
              <a:rPr lang="hu-HU" sz="1600" u="sng" dirty="0">
                <a:latin typeface="Book Antiqua" panose="02040602050305030304" pitchFamily="18" charset="0"/>
              </a:rPr>
              <a:t>Ajánlati biztosíték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túl magas a becsült érzékhez viszonyítva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hiányoznak a befizetés feltételei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	</a:t>
            </a:r>
            <a:r>
              <a:rPr lang="hu-HU" sz="1600" baseline="30000" dirty="0">
                <a:latin typeface="Book Antiqua" panose="02040602050305030304" pitchFamily="18" charset="0"/>
                <a:ea typeface="Book Antiqua" charset="0"/>
                <a:cs typeface="Book Antiqua" charset="0"/>
              </a:rPr>
              <a:t>		</a:t>
            </a:r>
            <a:endParaRPr lang="en-US" sz="1600" baseline="30000" dirty="0">
              <a:latin typeface="Book Antiqua" panose="02040602050305030304" pitchFamily="18" charset="0"/>
              <a:ea typeface="Book Antiqua" charset="0"/>
              <a:cs typeface="Book Antiqua" charset="0"/>
            </a:endParaRP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b)   </a:t>
            </a:r>
            <a:r>
              <a:rPr lang="hu-HU" sz="1600" u="sng" dirty="0">
                <a:latin typeface="Book Antiqua" panose="02040602050305030304" pitchFamily="18" charset="0"/>
              </a:rPr>
              <a:t>Felelősségbiztosítás</a:t>
            </a:r>
          </a:p>
          <a:p>
            <a:pPr>
              <a:lnSpc>
                <a:spcPts val="1800"/>
              </a:lnSpc>
            </a:pPr>
            <a:r>
              <a:rPr lang="hu-HU" sz="1600">
                <a:latin typeface="Book Antiqua" panose="02040602050305030304" pitchFamily="18" charset="0"/>
              </a:rPr>
              <a:t>	</a:t>
            </a:r>
          </a:p>
          <a:p>
            <a:pPr>
              <a:lnSpc>
                <a:spcPts val="1800"/>
              </a:lnSpc>
            </a:pPr>
            <a:r>
              <a:rPr lang="hu-HU" sz="1600">
                <a:latin typeface="Book Antiqua" panose="02040602050305030304" pitchFamily="18" charset="0"/>
              </a:rPr>
              <a:t>	- </a:t>
            </a:r>
            <a:r>
              <a:rPr lang="hu-HU" sz="1600" dirty="0">
                <a:latin typeface="Book Antiqua" panose="02040602050305030304" pitchFamily="18" charset="0"/>
              </a:rPr>
              <a:t>túl magas a becsült értékhez viszonyítva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</a:t>
            </a:r>
            <a:endParaRPr lang="en-US" sz="1600" baseline="30000" dirty="0">
              <a:latin typeface="Book Antiqua" panose="02040602050305030304" pitchFamily="18" charset="0"/>
              <a:ea typeface="Book Antiqua" charset="0"/>
              <a:cs typeface="Book Antiqua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B1D69D2B-9C72-4DC3-AADA-33D334B80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400" y="2596977"/>
            <a:ext cx="3120796" cy="260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0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78292"/>
          </a:xfrm>
          <a:prstGeom prst="rect">
            <a:avLst/>
          </a:prstGeom>
          <a:gradFill flip="none" rotWithShape="1">
            <a:gsLst>
              <a:gs pos="67000">
                <a:srgbClr val="265369"/>
              </a:gs>
              <a:gs pos="0">
                <a:srgbClr val="1BA9B5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278292"/>
            <a:ext cx="12193200" cy="28800"/>
          </a:xfrm>
          <a:prstGeom prst="rect">
            <a:avLst/>
          </a:prstGeom>
          <a:solidFill>
            <a:srgbClr val="93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6568" y="355272"/>
            <a:ext cx="9227976" cy="9221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hu-HU" sz="6000" b="1" baseline="30000" dirty="0">
                <a:solidFill>
                  <a:schemeClr val="bg1"/>
                </a:solidFill>
                <a:latin typeface="Book Antiqua" charset="0"/>
                <a:ea typeface="Book Antiqua" charset="0"/>
                <a:cs typeface="Book Antiqua" charset="0"/>
              </a:rPr>
              <a:t>HIRDETMÉNYEK</a:t>
            </a:r>
            <a:endParaRPr lang="en-US" sz="6000" b="1" baseline="30000" dirty="0">
              <a:solidFill>
                <a:schemeClr val="bg1"/>
              </a:solidFill>
              <a:latin typeface="Book Antiqua" charset="0"/>
              <a:ea typeface="Book Antiqua" charset="0"/>
              <a:cs typeface="Book Antiqu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538" y="51099"/>
            <a:ext cx="2300255" cy="11480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FF4E98-DBBB-4F1B-BDC6-C520305D4F76}"/>
              </a:ext>
            </a:extLst>
          </p:cNvPr>
          <p:cNvSpPr txBox="1"/>
          <p:nvPr/>
        </p:nvSpPr>
        <p:spPr>
          <a:xfrm>
            <a:off x="326567" y="1882423"/>
            <a:ext cx="7769867" cy="447814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800"/>
              </a:lnSpc>
            </a:pPr>
            <a:r>
              <a:rPr lang="hu-HU" sz="4000" b="1" u="sng" baseline="30000" dirty="0">
                <a:solidFill>
                  <a:srgbClr val="93C44F"/>
                </a:solidFill>
                <a:latin typeface="Book Antiqua" panose="02040602050305030304" pitchFamily="18" charset="0"/>
              </a:rPr>
              <a:t>II. DOKUMENTÁCIÓK</a:t>
            </a:r>
          </a:p>
          <a:p>
            <a:pPr marL="571500" indent="-571500">
              <a:lnSpc>
                <a:spcPts val="1800"/>
              </a:lnSpc>
              <a:buAutoNum type="romanUcPeriod"/>
            </a:pPr>
            <a:endParaRPr lang="hu-HU" sz="2800" baseline="30000" dirty="0">
              <a:solidFill>
                <a:srgbClr val="93C44F"/>
              </a:solidFill>
              <a:latin typeface="Book Antiqua" panose="02040602050305030304" pitchFamily="18" charset="0"/>
              <a:ea typeface="Book Antiqua" charset="0"/>
              <a:cs typeface="Book Antiqua" charset="0"/>
            </a:endParaRPr>
          </a:p>
          <a:p>
            <a:pPr>
              <a:lnSpc>
                <a:spcPts val="1800"/>
              </a:lnSpc>
            </a:pPr>
            <a:r>
              <a:rPr lang="hu-HU" sz="2800" b="1" baseline="30000" dirty="0">
                <a:solidFill>
                  <a:srgbClr val="93C44F"/>
                </a:solidFill>
                <a:latin typeface="Book Antiqua" panose="02040602050305030304" pitchFamily="18" charset="0"/>
                <a:ea typeface="Book Antiqua" charset="0"/>
                <a:cs typeface="Book Antiqua" charset="0"/>
              </a:rPr>
              <a:t>1. ADMINISZTRATÍV HIBÁK</a:t>
            </a:r>
            <a:endParaRPr lang="en-US" sz="2800" b="1" baseline="30000" dirty="0">
              <a:solidFill>
                <a:srgbClr val="93C44F"/>
              </a:solidFill>
              <a:latin typeface="Book Antiqua" panose="02040602050305030304" pitchFamily="18" charset="0"/>
              <a:ea typeface="Book Antiqua" charset="0"/>
              <a:cs typeface="Book Antiqua" charset="0"/>
            </a:endParaRPr>
          </a:p>
          <a:p>
            <a:pPr marL="342900" indent="-342900">
              <a:lnSpc>
                <a:spcPts val="1800"/>
              </a:lnSpc>
              <a:buAutoNum type="alphaLcParenR"/>
            </a:pPr>
            <a:r>
              <a:rPr lang="hu-HU" sz="1600" u="sng" dirty="0">
                <a:latin typeface="Book Antiqua" panose="02040602050305030304" pitchFamily="18" charset="0"/>
              </a:rPr>
              <a:t>Adminisztratív hibák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felhívással nem konzisztens tartalmak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hiányzó bankszámlaszám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pontatlan hivatkozások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hiányzó oldalszámok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vállalkozási szerződés adásvételi szerződésként címezve 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	</a:t>
            </a:r>
            <a:r>
              <a:rPr lang="hu-HU" sz="1600" baseline="30000" dirty="0">
                <a:latin typeface="Book Antiqua" panose="02040602050305030304" pitchFamily="18" charset="0"/>
                <a:ea typeface="Book Antiqua" charset="0"/>
                <a:cs typeface="Book Antiqua" charset="0"/>
              </a:rPr>
              <a:t>		</a:t>
            </a:r>
            <a:endParaRPr lang="en-US" sz="1600" baseline="30000" dirty="0">
              <a:latin typeface="Book Antiqua" panose="02040602050305030304" pitchFamily="18" charset="0"/>
              <a:ea typeface="Book Antiqua" charset="0"/>
              <a:cs typeface="Book Antiqua" charset="0"/>
            </a:endParaRP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b)   </a:t>
            </a:r>
            <a:r>
              <a:rPr lang="hu-HU" sz="1600" u="sng" dirty="0">
                <a:latin typeface="Book Antiqua" panose="02040602050305030304" pitchFamily="18" charset="0"/>
              </a:rPr>
              <a:t>Kisebb jogi anomáliák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- 321/VHR 1. § (7) bekezdésének nem megfelelő alkalmazása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nyilatkozatminták között előszerződés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ajánlatkérő kötbért saját magával szemben érvényesíti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jótállásra megajánlást vár ajánlattevőktől, de a felhívásban rögzített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  jótállási idő van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- ajánlat módosítása – kérelemként értelmezi ajánlatkérő és feltételhez köti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  a joghatályát</a:t>
            </a:r>
          </a:p>
          <a:p>
            <a:pPr>
              <a:lnSpc>
                <a:spcPts val="1800"/>
              </a:lnSpc>
            </a:pPr>
            <a:r>
              <a:rPr lang="hu-HU" sz="1600" dirty="0">
                <a:latin typeface="Book Antiqua" panose="02040602050305030304" pitchFamily="18" charset="0"/>
              </a:rPr>
              <a:t>	</a:t>
            </a:r>
            <a:endParaRPr lang="en-US" sz="1600" baseline="30000" dirty="0">
              <a:latin typeface="Book Antiqua" panose="02040602050305030304" pitchFamily="18" charset="0"/>
              <a:ea typeface="Book Antiqua" charset="0"/>
              <a:cs typeface="Book Antiqua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3607414-C0A2-4E62-B55E-64FDC7ACD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052" y="2585384"/>
            <a:ext cx="3173028" cy="27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4464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118</Words>
  <Application>Microsoft Office PowerPoint</Application>
  <PresentationFormat>Szélesvásznú</PresentationFormat>
  <Paragraphs>145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Calibri</vt:lpstr>
      <vt:lpstr>Calibri Light</vt:lpstr>
      <vt:lpstr>Custom Design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Judit Kovács</cp:lastModifiedBy>
  <cp:revision>27</cp:revision>
  <dcterms:created xsi:type="dcterms:W3CDTF">2017-11-13T15:17:43Z</dcterms:created>
  <dcterms:modified xsi:type="dcterms:W3CDTF">2018-04-09T12:46:29Z</dcterms:modified>
</cp:coreProperties>
</file>