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56" r:id="rId2"/>
    <p:sldId id="257" r:id="rId3"/>
    <p:sldId id="261" r:id="rId4"/>
    <p:sldId id="259" r:id="rId5"/>
    <p:sldId id="262" r:id="rId6"/>
    <p:sldId id="272" r:id="rId7"/>
    <p:sldId id="268" r:id="rId8"/>
    <p:sldId id="273" r:id="rId9"/>
    <p:sldId id="275" r:id="rId10"/>
    <p:sldId id="271" r:id="rId11"/>
    <p:sldId id="269" r:id="rId12"/>
    <p:sldId id="263" r:id="rId13"/>
    <p:sldId id="278" r:id="rId14"/>
    <p:sldId id="277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yori, Gabriella" initials="GG" lastIdx="4" clrIdx="0">
    <p:extLst>
      <p:ext uri="{19B8F6BF-5375-455C-9EA6-DF929625EA0E}">
        <p15:presenceInfo xmlns:p15="http://schemas.microsoft.com/office/powerpoint/2012/main" userId="S-1-5-21-2105890059-2019704984-250757269-657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53" d="100"/>
          <a:sy n="53" d="100"/>
        </p:scale>
        <p:origin x="6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environment/emas/pdf/other/report_EMAS_Circular_Economy.pdf" TargetMode="External"/><Relationship Id="rId3" Type="http://schemas.openxmlformats.org/officeDocument/2006/relationships/hyperlink" Target="https://norden.diva-portal.org/smash/get/diva2:1092366/FULLTEXT01.pdf" TargetMode="External"/><Relationship Id="rId7" Type="http://schemas.openxmlformats.org/officeDocument/2006/relationships/hyperlink" Target="http://www.sppregions.eu/fileadmin/user_upload/Resources/Circular_Procurement_Best_Practice_Report.pdf" TargetMode="External"/><Relationship Id="rId2" Type="http://schemas.openxmlformats.org/officeDocument/2006/relationships/hyperlink" Target="http://ec.europa.eu/environment/circular-economy/implementation_report.pdf" TargetMode="External"/><Relationship Id="rId1" Type="http://schemas.openxmlformats.org/officeDocument/2006/relationships/hyperlink" Target="http://www.europarl.europa.eu/thinktank/en/document.html?reference=IPOL_STU(2017)602065" TargetMode="External"/><Relationship Id="rId6" Type="http://schemas.openxmlformats.org/officeDocument/2006/relationships/hyperlink" Target="http://www.rebus.eu.com/resources/reports/" TargetMode="External"/><Relationship Id="rId5" Type="http://schemas.openxmlformats.org/officeDocument/2006/relationships/hyperlink" Target="http://ec.europa.eu/environment/gpp/pdf/Public_procurement_circular_economy_brochure.pdf" TargetMode="External"/><Relationship Id="rId4" Type="http://schemas.openxmlformats.org/officeDocument/2006/relationships/hyperlink" Target="http://staging.unep.org/10yfp/Portals/50150/10YFP%20SPP/3A_Technical%20report.pdf" TargetMode="External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environment/emas/pdf/other/report_EMAS_Circular_Economy.pdf" TargetMode="External"/><Relationship Id="rId3" Type="http://schemas.openxmlformats.org/officeDocument/2006/relationships/hyperlink" Target="https://norden.diva-portal.org/smash/get/diva2:1092366/FULLTEXT01.pdf" TargetMode="External"/><Relationship Id="rId7" Type="http://schemas.openxmlformats.org/officeDocument/2006/relationships/hyperlink" Target="http://www.sppregions.eu/fileadmin/user_upload/Resources/Circular_Procurement_Best_Practice_Report.pdf" TargetMode="External"/><Relationship Id="rId2" Type="http://schemas.openxmlformats.org/officeDocument/2006/relationships/hyperlink" Target="http://ec.europa.eu/environment/circular-economy/implementation_report.pdf" TargetMode="External"/><Relationship Id="rId1" Type="http://schemas.openxmlformats.org/officeDocument/2006/relationships/hyperlink" Target="http://www.europarl.europa.eu/thinktank/en/document.html?reference=IPOL_STU(2017)602065" TargetMode="External"/><Relationship Id="rId6" Type="http://schemas.openxmlformats.org/officeDocument/2006/relationships/hyperlink" Target="http://www.rebus.eu.com/resources/reports/" TargetMode="External"/><Relationship Id="rId5" Type="http://schemas.openxmlformats.org/officeDocument/2006/relationships/hyperlink" Target="http://ec.europa.eu/environment/gpp/pdf/Public_procurement_circular_economy_brochure.pdf" TargetMode="External"/><Relationship Id="rId4" Type="http://schemas.openxmlformats.org/officeDocument/2006/relationships/hyperlink" Target="http://staging.unep.org/10yfp/Portals/50150/10YFP%20SPP/3A_Technical%20report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B8712D-51F8-4666-AD4E-F763AE0C8EE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A878A598-73C8-4062-AB7E-A4B27AB9C30D}">
      <dgm:prSet custT="1"/>
      <dgm:spPr/>
      <dgm:t>
        <a:bodyPr/>
        <a:lstStyle/>
        <a:p>
          <a:r>
            <a:rPr lang="de-DE" sz="2400" b="1" dirty="0"/>
            <a:t>What is a circular economy?</a:t>
          </a:r>
          <a:endParaRPr lang="en-US" sz="2400" dirty="0"/>
        </a:p>
      </dgm:t>
    </dgm:pt>
    <dgm:pt modelId="{C1E49C06-EF81-4D0B-84EE-6FA25C1AE1BD}" type="parTrans" cxnId="{C28228BF-C45E-4BD9-AE76-322585506AC6}">
      <dgm:prSet/>
      <dgm:spPr/>
      <dgm:t>
        <a:bodyPr/>
        <a:lstStyle/>
        <a:p>
          <a:endParaRPr lang="en-US"/>
        </a:p>
      </dgm:t>
    </dgm:pt>
    <dgm:pt modelId="{224D8C46-7144-4C1C-BA90-3DED3A2CAFEA}" type="sibTrans" cxnId="{C28228BF-C45E-4BD9-AE76-322585506AC6}">
      <dgm:prSet phldrT="1" phldr="0"/>
      <dgm:spPr>
        <a:solidFill>
          <a:srgbClr val="FFC000"/>
        </a:solidFill>
      </dgm:spPr>
      <dgm:t>
        <a:bodyPr/>
        <a:lstStyle/>
        <a:p>
          <a:r>
            <a:rPr lang="en-US"/>
            <a:t>1</a:t>
          </a:r>
        </a:p>
      </dgm:t>
    </dgm:pt>
    <dgm:pt modelId="{CE5B8BD7-726B-4E4B-B5F4-9CD6DC3B1BA5}">
      <dgm:prSet custT="1"/>
      <dgm:spPr/>
      <dgm:t>
        <a:bodyPr/>
        <a:lstStyle/>
        <a:p>
          <a:r>
            <a:rPr lang="de-DE" sz="2000" dirty="0"/>
            <a:t>Definition</a:t>
          </a:r>
          <a:endParaRPr lang="en-US" sz="2000" dirty="0"/>
        </a:p>
      </dgm:t>
    </dgm:pt>
    <dgm:pt modelId="{F146E3CF-A0EA-4628-BD05-AADCE53B1D9A}" type="parTrans" cxnId="{B14827A6-DB37-449D-A094-93EAE80FDAFC}">
      <dgm:prSet/>
      <dgm:spPr/>
      <dgm:t>
        <a:bodyPr/>
        <a:lstStyle/>
        <a:p>
          <a:endParaRPr lang="en-US"/>
        </a:p>
      </dgm:t>
    </dgm:pt>
    <dgm:pt modelId="{DACE8848-4EAB-42FF-AD20-A0AB784DFD39}" type="sibTrans" cxnId="{B14827A6-DB37-449D-A094-93EAE80FDAFC}">
      <dgm:prSet/>
      <dgm:spPr/>
      <dgm:t>
        <a:bodyPr/>
        <a:lstStyle/>
        <a:p>
          <a:endParaRPr lang="en-US"/>
        </a:p>
      </dgm:t>
    </dgm:pt>
    <dgm:pt modelId="{B752AA86-888A-4F0B-95D9-679510BA57BA}">
      <dgm:prSet custT="1"/>
      <dgm:spPr/>
      <dgm:t>
        <a:bodyPr/>
        <a:lstStyle/>
        <a:p>
          <a:r>
            <a:rPr lang="de-DE" sz="2000" dirty="0"/>
            <a:t>International and EU context</a:t>
          </a:r>
          <a:endParaRPr lang="en-US" sz="2000" dirty="0"/>
        </a:p>
      </dgm:t>
    </dgm:pt>
    <dgm:pt modelId="{9AC009D4-E68D-48E0-8D37-4546E55D0CAD}" type="parTrans" cxnId="{7B6E38D9-3C59-4717-976F-843E43B8D40A}">
      <dgm:prSet/>
      <dgm:spPr/>
      <dgm:t>
        <a:bodyPr/>
        <a:lstStyle/>
        <a:p>
          <a:endParaRPr lang="en-US"/>
        </a:p>
      </dgm:t>
    </dgm:pt>
    <dgm:pt modelId="{1330E0DB-9EB3-4043-9AC1-D770BD71B696}" type="sibTrans" cxnId="{7B6E38D9-3C59-4717-976F-843E43B8D40A}">
      <dgm:prSet/>
      <dgm:spPr/>
      <dgm:t>
        <a:bodyPr/>
        <a:lstStyle/>
        <a:p>
          <a:endParaRPr lang="en-US"/>
        </a:p>
      </dgm:t>
    </dgm:pt>
    <dgm:pt modelId="{EA6B05E7-4D6B-42B7-8C5E-EDDCF7124CDE}">
      <dgm:prSet custT="1"/>
      <dgm:spPr/>
      <dgm:t>
        <a:bodyPr/>
        <a:lstStyle/>
        <a:p>
          <a:r>
            <a:rPr lang="en-US" sz="2400" b="1" noProof="0" dirty="0"/>
            <a:t>What is a circular procurement</a:t>
          </a:r>
          <a:r>
            <a:rPr lang="de-DE" sz="2400" b="1" dirty="0"/>
            <a:t>?</a:t>
          </a:r>
          <a:endParaRPr lang="en-US" sz="2400" dirty="0"/>
        </a:p>
      </dgm:t>
    </dgm:pt>
    <dgm:pt modelId="{06A6AA7A-A089-4429-BC51-C5C2C71A5AAD}" type="parTrans" cxnId="{199AE370-DCDB-4005-AED3-664E77D8E57F}">
      <dgm:prSet/>
      <dgm:spPr/>
      <dgm:t>
        <a:bodyPr/>
        <a:lstStyle/>
        <a:p>
          <a:endParaRPr lang="en-US"/>
        </a:p>
      </dgm:t>
    </dgm:pt>
    <dgm:pt modelId="{99E25943-2840-4F79-A303-5BB788704224}" type="sibTrans" cxnId="{199AE370-DCDB-4005-AED3-664E77D8E57F}">
      <dgm:prSet phldrT="2" phldr="0"/>
      <dgm:spPr>
        <a:solidFill>
          <a:srgbClr val="FFC000"/>
        </a:solidFill>
      </dgm:spPr>
      <dgm:t>
        <a:bodyPr/>
        <a:lstStyle/>
        <a:p>
          <a:r>
            <a:rPr lang="en-US"/>
            <a:t>2</a:t>
          </a:r>
        </a:p>
      </dgm:t>
    </dgm:pt>
    <dgm:pt modelId="{2616C38E-1E16-4A53-8AFC-46D79D211914}">
      <dgm:prSet custT="1"/>
      <dgm:spPr/>
      <dgm:t>
        <a:bodyPr/>
        <a:lstStyle/>
        <a:p>
          <a:r>
            <a:rPr lang="de-DE" sz="2000" dirty="0"/>
            <a:t>Definition</a:t>
          </a:r>
          <a:endParaRPr lang="en-US" sz="2000" dirty="0"/>
        </a:p>
      </dgm:t>
    </dgm:pt>
    <dgm:pt modelId="{ABCA8196-EBEC-4CFA-8174-D53EAC40C065}" type="parTrans" cxnId="{CE1A859D-0001-4554-8E8A-8655B7FD616C}">
      <dgm:prSet/>
      <dgm:spPr/>
      <dgm:t>
        <a:bodyPr/>
        <a:lstStyle/>
        <a:p>
          <a:endParaRPr lang="en-US"/>
        </a:p>
      </dgm:t>
    </dgm:pt>
    <dgm:pt modelId="{6713E89A-68C1-4C4C-8959-FA6D2AEC00AB}" type="sibTrans" cxnId="{CE1A859D-0001-4554-8E8A-8655B7FD616C}">
      <dgm:prSet/>
      <dgm:spPr/>
      <dgm:t>
        <a:bodyPr/>
        <a:lstStyle/>
        <a:p>
          <a:endParaRPr lang="en-US"/>
        </a:p>
      </dgm:t>
    </dgm:pt>
    <dgm:pt modelId="{6CC7EA13-51C8-43CF-92DA-7577430DD8B6}">
      <dgm:prSet custT="1"/>
      <dgm:spPr/>
      <dgm:t>
        <a:bodyPr/>
        <a:lstStyle/>
        <a:p>
          <a:r>
            <a:rPr lang="de-DE" sz="2000" dirty="0"/>
            <a:t>Recommended reading, references</a:t>
          </a:r>
          <a:endParaRPr lang="en-US" sz="2000" dirty="0"/>
        </a:p>
      </dgm:t>
    </dgm:pt>
    <dgm:pt modelId="{351FAB79-68C5-4FE6-A11A-1D2ACDC890C5}" type="parTrans" cxnId="{EBC524C5-C77F-4A8B-A786-3B0E5967C90A}">
      <dgm:prSet/>
      <dgm:spPr/>
      <dgm:t>
        <a:bodyPr/>
        <a:lstStyle/>
        <a:p>
          <a:endParaRPr lang="en-US"/>
        </a:p>
      </dgm:t>
    </dgm:pt>
    <dgm:pt modelId="{1839D410-7E39-42B3-8A80-FA7205DA06F4}" type="sibTrans" cxnId="{EBC524C5-C77F-4A8B-A786-3B0E5967C90A}">
      <dgm:prSet/>
      <dgm:spPr/>
      <dgm:t>
        <a:bodyPr/>
        <a:lstStyle/>
        <a:p>
          <a:endParaRPr lang="en-US"/>
        </a:p>
      </dgm:t>
    </dgm:pt>
    <dgm:pt modelId="{781B0B40-60E9-43AE-9583-2FE9A6CE4A84}">
      <dgm:prSet custT="1"/>
      <dgm:spPr/>
      <dgm:t>
        <a:bodyPr/>
        <a:lstStyle/>
        <a:p>
          <a:r>
            <a:rPr lang="de-DE" sz="2000" dirty="0"/>
            <a:t>Approaches to circular procurement</a:t>
          </a:r>
          <a:endParaRPr lang="en-US" sz="2000" dirty="0"/>
        </a:p>
      </dgm:t>
    </dgm:pt>
    <dgm:pt modelId="{D8CE001E-8C7F-4D8D-98D0-A948C219167B}" type="parTrans" cxnId="{C8EAAFC2-C0AE-4570-A958-C9B0E1BA2783}">
      <dgm:prSet/>
      <dgm:spPr/>
      <dgm:t>
        <a:bodyPr/>
        <a:lstStyle/>
        <a:p>
          <a:endParaRPr lang="en-US"/>
        </a:p>
      </dgm:t>
    </dgm:pt>
    <dgm:pt modelId="{480CD048-D2AB-48C7-B825-B13285489849}" type="sibTrans" cxnId="{C8EAAFC2-C0AE-4570-A958-C9B0E1BA2783}">
      <dgm:prSet/>
      <dgm:spPr/>
      <dgm:t>
        <a:bodyPr/>
        <a:lstStyle/>
        <a:p>
          <a:endParaRPr lang="en-US"/>
        </a:p>
      </dgm:t>
    </dgm:pt>
    <dgm:pt modelId="{645BED2B-2803-47EB-AF0B-EEEF38A47A61}">
      <dgm:prSet custT="1"/>
      <dgm:spPr/>
      <dgm:t>
        <a:bodyPr/>
        <a:lstStyle/>
        <a:p>
          <a:r>
            <a:rPr lang="en-US" sz="2000" dirty="0"/>
            <a:t>Links between circular economy and procurement</a:t>
          </a:r>
        </a:p>
      </dgm:t>
    </dgm:pt>
    <dgm:pt modelId="{5156D677-5577-4D89-A069-E2983A0260F4}" type="parTrans" cxnId="{E244DF1C-888C-4221-B474-FE4ED199477D}">
      <dgm:prSet/>
      <dgm:spPr/>
      <dgm:t>
        <a:bodyPr/>
        <a:lstStyle/>
        <a:p>
          <a:endParaRPr lang="en-US"/>
        </a:p>
      </dgm:t>
    </dgm:pt>
    <dgm:pt modelId="{5444041E-4506-41E1-8975-BAF0057CE924}" type="sibTrans" cxnId="{E244DF1C-888C-4221-B474-FE4ED199477D}">
      <dgm:prSet/>
      <dgm:spPr/>
      <dgm:t>
        <a:bodyPr/>
        <a:lstStyle/>
        <a:p>
          <a:endParaRPr lang="en-US"/>
        </a:p>
      </dgm:t>
    </dgm:pt>
    <dgm:pt modelId="{0EB88309-7C67-40C9-9F89-62D9EC944920}">
      <dgm:prSet custT="1"/>
      <dgm:spPr/>
      <dgm:t>
        <a:bodyPr/>
        <a:lstStyle/>
        <a:p>
          <a:r>
            <a:rPr lang="en-US" sz="2000" dirty="0"/>
            <a:t>Practical case studies</a:t>
          </a:r>
        </a:p>
      </dgm:t>
    </dgm:pt>
    <dgm:pt modelId="{A9D69F0C-C44F-41C8-8227-DD95B41C440A}" type="parTrans" cxnId="{48FEF137-AE76-40A4-A8C8-92140774CFDF}">
      <dgm:prSet/>
      <dgm:spPr/>
      <dgm:t>
        <a:bodyPr/>
        <a:lstStyle/>
        <a:p>
          <a:endParaRPr lang="en-US"/>
        </a:p>
      </dgm:t>
    </dgm:pt>
    <dgm:pt modelId="{FDF59700-3835-4483-BBD5-0CE67F05D87E}" type="sibTrans" cxnId="{48FEF137-AE76-40A4-A8C8-92140774CFDF}">
      <dgm:prSet/>
      <dgm:spPr/>
      <dgm:t>
        <a:bodyPr/>
        <a:lstStyle/>
        <a:p>
          <a:endParaRPr lang="en-US"/>
        </a:p>
      </dgm:t>
    </dgm:pt>
    <dgm:pt modelId="{100F37F3-3453-40E7-A82E-108DE3B2E7E1}" type="pres">
      <dgm:prSet presAssocID="{7BB8712D-51F8-4666-AD4E-F763AE0C8EE8}" presName="Name0" presStyleCnt="0">
        <dgm:presLayoutVars>
          <dgm:animLvl val="lvl"/>
          <dgm:resizeHandles val="exact"/>
        </dgm:presLayoutVars>
      </dgm:prSet>
      <dgm:spPr/>
    </dgm:pt>
    <dgm:pt modelId="{E6F1648B-2FDB-4A1D-AD5D-D353A3D7FCD4}" type="pres">
      <dgm:prSet presAssocID="{A878A598-73C8-4062-AB7E-A4B27AB9C30D}" presName="compositeNode" presStyleCnt="0">
        <dgm:presLayoutVars>
          <dgm:bulletEnabled val="1"/>
        </dgm:presLayoutVars>
      </dgm:prSet>
      <dgm:spPr/>
    </dgm:pt>
    <dgm:pt modelId="{5A3478E2-96F7-429A-8130-0506EE4A158E}" type="pres">
      <dgm:prSet presAssocID="{A878A598-73C8-4062-AB7E-A4B27AB9C30D}" presName="bgRect" presStyleLbl="bgAccFollowNode1" presStyleIdx="0" presStyleCnt="2" custLinFactNeighborX="1432" custLinFactNeighborY="3285"/>
      <dgm:spPr/>
    </dgm:pt>
    <dgm:pt modelId="{AD269D4D-F985-4BA3-8034-DCADA42AE1E8}" type="pres">
      <dgm:prSet presAssocID="{224D8C46-7144-4C1C-BA90-3DED3A2CAFEA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6FEAA313-733F-49A6-BAA7-36F858304588}" type="pres">
      <dgm:prSet presAssocID="{A878A598-73C8-4062-AB7E-A4B27AB9C30D}" presName="bottomLine" presStyleLbl="alignNode1" presStyleIdx="1" presStyleCnt="4">
        <dgm:presLayoutVars/>
      </dgm:prSet>
      <dgm:spPr/>
    </dgm:pt>
    <dgm:pt modelId="{4177AB2D-5034-4AA1-B690-91F88B15EEF3}" type="pres">
      <dgm:prSet presAssocID="{A878A598-73C8-4062-AB7E-A4B27AB9C30D}" presName="nodeText" presStyleLbl="bgAccFollowNode1" presStyleIdx="0" presStyleCnt="2">
        <dgm:presLayoutVars>
          <dgm:bulletEnabled val="1"/>
        </dgm:presLayoutVars>
      </dgm:prSet>
      <dgm:spPr/>
    </dgm:pt>
    <dgm:pt modelId="{19C6CA5C-19F7-4CC3-A6E7-FB99ABB5158E}" type="pres">
      <dgm:prSet presAssocID="{224D8C46-7144-4C1C-BA90-3DED3A2CAFEA}" presName="sibTrans" presStyleCnt="0"/>
      <dgm:spPr/>
    </dgm:pt>
    <dgm:pt modelId="{21B124B0-A993-423F-A142-0CDE2FEB2D6D}" type="pres">
      <dgm:prSet presAssocID="{EA6B05E7-4D6B-42B7-8C5E-EDDCF7124CDE}" presName="compositeNode" presStyleCnt="0">
        <dgm:presLayoutVars>
          <dgm:bulletEnabled val="1"/>
        </dgm:presLayoutVars>
      </dgm:prSet>
      <dgm:spPr/>
    </dgm:pt>
    <dgm:pt modelId="{44B12E8A-9D55-4E51-9B63-05EFD8E9CE19}" type="pres">
      <dgm:prSet presAssocID="{EA6B05E7-4D6B-42B7-8C5E-EDDCF7124CDE}" presName="bgRect" presStyleLbl="bgAccFollowNode1" presStyleIdx="1" presStyleCnt="2"/>
      <dgm:spPr/>
    </dgm:pt>
    <dgm:pt modelId="{FBF7FE8C-AFCE-4E36-B883-353C92CB9701}" type="pres">
      <dgm:prSet presAssocID="{99E25943-2840-4F79-A303-5BB788704224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C8FA90B2-AE74-4CD1-91DE-93B261A0A43C}" type="pres">
      <dgm:prSet presAssocID="{EA6B05E7-4D6B-42B7-8C5E-EDDCF7124CDE}" presName="bottomLine" presStyleLbl="alignNode1" presStyleIdx="3" presStyleCnt="4">
        <dgm:presLayoutVars/>
      </dgm:prSet>
      <dgm:spPr/>
    </dgm:pt>
    <dgm:pt modelId="{7B08E6FE-F291-4A48-A452-F7A97C3F7A21}" type="pres">
      <dgm:prSet presAssocID="{EA6B05E7-4D6B-42B7-8C5E-EDDCF7124CDE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B2C0710D-75CF-44D0-ADBD-17DFD343CCB2}" type="presOf" srcId="{A878A598-73C8-4062-AB7E-A4B27AB9C30D}" destId="{5A3478E2-96F7-429A-8130-0506EE4A158E}" srcOrd="0" destOrd="0" presId="urn:microsoft.com/office/officeart/2016/7/layout/BasicLinearProcessNumbered"/>
    <dgm:cxn modelId="{E244DF1C-888C-4221-B474-FE4ED199477D}" srcId="{A878A598-73C8-4062-AB7E-A4B27AB9C30D}" destId="{645BED2B-2803-47EB-AF0B-EEEF38A47A61}" srcOrd="2" destOrd="0" parTransId="{5156D677-5577-4D89-A069-E2983A0260F4}" sibTransId="{5444041E-4506-41E1-8975-BAF0057CE924}"/>
    <dgm:cxn modelId="{D5F0DF22-F515-48E1-BAD3-E8CDDD691999}" type="presOf" srcId="{99E25943-2840-4F79-A303-5BB788704224}" destId="{FBF7FE8C-AFCE-4E36-B883-353C92CB9701}" srcOrd="0" destOrd="0" presId="urn:microsoft.com/office/officeart/2016/7/layout/BasicLinearProcessNumbered"/>
    <dgm:cxn modelId="{48FEF137-AE76-40A4-A8C8-92140774CFDF}" srcId="{EA6B05E7-4D6B-42B7-8C5E-EDDCF7124CDE}" destId="{0EB88309-7C67-40C9-9F89-62D9EC944920}" srcOrd="3" destOrd="0" parTransId="{A9D69F0C-C44F-41C8-8227-DD95B41C440A}" sibTransId="{FDF59700-3835-4483-BBD5-0CE67F05D87E}"/>
    <dgm:cxn modelId="{F8F6E23F-16E5-4339-A161-11A00CCDE124}" type="presOf" srcId="{0EB88309-7C67-40C9-9F89-62D9EC944920}" destId="{7B08E6FE-F291-4A48-A452-F7A97C3F7A21}" srcOrd="0" destOrd="4" presId="urn:microsoft.com/office/officeart/2016/7/layout/BasicLinearProcessNumbered"/>
    <dgm:cxn modelId="{D16D3E68-F682-44F1-92DD-022CD7A720B2}" type="presOf" srcId="{EA6B05E7-4D6B-42B7-8C5E-EDDCF7124CDE}" destId="{44B12E8A-9D55-4E51-9B63-05EFD8E9CE19}" srcOrd="0" destOrd="0" presId="urn:microsoft.com/office/officeart/2016/7/layout/BasicLinearProcessNumbered"/>
    <dgm:cxn modelId="{81FB346D-0A14-4B55-B364-6EEF71494D77}" type="presOf" srcId="{781B0B40-60E9-43AE-9583-2FE9A6CE4A84}" destId="{7B08E6FE-F291-4A48-A452-F7A97C3F7A21}" srcOrd="0" destOrd="2" presId="urn:microsoft.com/office/officeart/2016/7/layout/BasicLinearProcessNumbered"/>
    <dgm:cxn modelId="{199AE370-DCDB-4005-AED3-664E77D8E57F}" srcId="{7BB8712D-51F8-4666-AD4E-F763AE0C8EE8}" destId="{EA6B05E7-4D6B-42B7-8C5E-EDDCF7124CDE}" srcOrd="1" destOrd="0" parTransId="{06A6AA7A-A089-4429-BC51-C5C2C71A5AAD}" sibTransId="{99E25943-2840-4F79-A303-5BB788704224}"/>
    <dgm:cxn modelId="{E894F174-085C-47C4-A417-D9406F2A0486}" type="presOf" srcId="{B752AA86-888A-4F0B-95D9-679510BA57BA}" destId="{4177AB2D-5034-4AA1-B690-91F88B15EEF3}" srcOrd="0" destOrd="2" presId="urn:microsoft.com/office/officeart/2016/7/layout/BasicLinearProcessNumbered"/>
    <dgm:cxn modelId="{5C7B7796-EE11-42B6-B1F2-92917B1E7AA3}" type="presOf" srcId="{645BED2B-2803-47EB-AF0B-EEEF38A47A61}" destId="{4177AB2D-5034-4AA1-B690-91F88B15EEF3}" srcOrd="0" destOrd="3" presId="urn:microsoft.com/office/officeart/2016/7/layout/BasicLinearProcessNumbered"/>
    <dgm:cxn modelId="{CE1A859D-0001-4554-8E8A-8655B7FD616C}" srcId="{EA6B05E7-4D6B-42B7-8C5E-EDDCF7124CDE}" destId="{2616C38E-1E16-4A53-8AFC-46D79D211914}" srcOrd="0" destOrd="0" parTransId="{ABCA8196-EBEC-4CFA-8174-D53EAC40C065}" sibTransId="{6713E89A-68C1-4C4C-8959-FA6D2AEC00AB}"/>
    <dgm:cxn modelId="{8EC248A3-9E5F-49B3-899A-39A0118C2B02}" type="presOf" srcId="{6CC7EA13-51C8-43CF-92DA-7577430DD8B6}" destId="{7B08E6FE-F291-4A48-A452-F7A97C3F7A21}" srcOrd="0" destOrd="3" presId="urn:microsoft.com/office/officeart/2016/7/layout/BasicLinearProcessNumbered"/>
    <dgm:cxn modelId="{B14827A6-DB37-449D-A094-93EAE80FDAFC}" srcId="{A878A598-73C8-4062-AB7E-A4B27AB9C30D}" destId="{CE5B8BD7-726B-4E4B-B5F4-9CD6DC3B1BA5}" srcOrd="0" destOrd="0" parTransId="{F146E3CF-A0EA-4628-BD05-AADCE53B1D9A}" sibTransId="{DACE8848-4EAB-42FF-AD20-A0AB784DFD39}"/>
    <dgm:cxn modelId="{B09DD9B9-0900-48D2-B9FD-DC8AFC7C5CCF}" type="presOf" srcId="{A878A598-73C8-4062-AB7E-A4B27AB9C30D}" destId="{4177AB2D-5034-4AA1-B690-91F88B15EEF3}" srcOrd="1" destOrd="0" presId="urn:microsoft.com/office/officeart/2016/7/layout/BasicLinearProcessNumbered"/>
    <dgm:cxn modelId="{C28228BF-C45E-4BD9-AE76-322585506AC6}" srcId="{7BB8712D-51F8-4666-AD4E-F763AE0C8EE8}" destId="{A878A598-73C8-4062-AB7E-A4B27AB9C30D}" srcOrd="0" destOrd="0" parTransId="{C1E49C06-EF81-4D0B-84EE-6FA25C1AE1BD}" sibTransId="{224D8C46-7144-4C1C-BA90-3DED3A2CAFEA}"/>
    <dgm:cxn modelId="{C8EAAFC2-C0AE-4570-A958-C9B0E1BA2783}" srcId="{EA6B05E7-4D6B-42B7-8C5E-EDDCF7124CDE}" destId="{781B0B40-60E9-43AE-9583-2FE9A6CE4A84}" srcOrd="1" destOrd="0" parTransId="{D8CE001E-8C7F-4D8D-98D0-A948C219167B}" sibTransId="{480CD048-D2AB-48C7-B825-B13285489849}"/>
    <dgm:cxn modelId="{EBC524C5-C77F-4A8B-A786-3B0E5967C90A}" srcId="{EA6B05E7-4D6B-42B7-8C5E-EDDCF7124CDE}" destId="{6CC7EA13-51C8-43CF-92DA-7577430DD8B6}" srcOrd="2" destOrd="0" parTransId="{351FAB79-68C5-4FE6-A11A-1D2ACDC890C5}" sibTransId="{1839D410-7E39-42B3-8A80-FA7205DA06F4}"/>
    <dgm:cxn modelId="{67B4BCD2-8286-4E88-BA4A-79026E7982B0}" type="presOf" srcId="{7BB8712D-51F8-4666-AD4E-F763AE0C8EE8}" destId="{100F37F3-3453-40E7-A82E-108DE3B2E7E1}" srcOrd="0" destOrd="0" presId="urn:microsoft.com/office/officeart/2016/7/layout/BasicLinearProcessNumbered"/>
    <dgm:cxn modelId="{3A14C4D7-7136-4718-9BD2-37DD6CCA49CC}" type="presOf" srcId="{EA6B05E7-4D6B-42B7-8C5E-EDDCF7124CDE}" destId="{7B08E6FE-F291-4A48-A452-F7A97C3F7A21}" srcOrd="1" destOrd="0" presId="urn:microsoft.com/office/officeart/2016/7/layout/BasicLinearProcessNumbered"/>
    <dgm:cxn modelId="{7B6E38D9-3C59-4717-976F-843E43B8D40A}" srcId="{A878A598-73C8-4062-AB7E-A4B27AB9C30D}" destId="{B752AA86-888A-4F0B-95D9-679510BA57BA}" srcOrd="1" destOrd="0" parTransId="{9AC009D4-E68D-48E0-8D37-4546E55D0CAD}" sibTransId="{1330E0DB-9EB3-4043-9AC1-D770BD71B696}"/>
    <dgm:cxn modelId="{B846DEE8-E8AC-4D33-AD1A-006B2EFFF1D6}" type="presOf" srcId="{224D8C46-7144-4C1C-BA90-3DED3A2CAFEA}" destId="{AD269D4D-F985-4BA3-8034-DCADA42AE1E8}" srcOrd="0" destOrd="0" presId="urn:microsoft.com/office/officeart/2016/7/layout/BasicLinearProcessNumbered"/>
    <dgm:cxn modelId="{A21BB6F5-7541-4741-906E-875E0C1E71AD}" type="presOf" srcId="{2616C38E-1E16-4A53-8AFC-46D79D211914}" destId="{7B08E6FE-F291-4A48-A452-F7A97C3F7A21}" srcOrd="0" destOrd="1" presId="urn:microsoft.com/office/officeart/2016/7/layout/BasicLinearProcessNumbered"/>
    <dgm:cxn modelId="{CA4D9EF8-2631-4F7C-A37C-16A969B6AB6D}" type="presOf" srcId="{CE5B8BD7-726B-4E4B-B5F4-9CD6DC3B1BA5}" destId="{4177AB2D-5034-4AA1-B690-91F88B15EEF3}" srcOrd="0" destOrd="1" presId="urn:microsoft.com/office/officeart/2016/7/layout/BasicLinearProcessNumbered"/>
    <dgm:cxn modelId="{01E0554E-2C56-4CEA-BF14-F373AEA10EF7}" type="presParOf" srcId="{100F37F3-3453-40E7-A82E-108DE3B2E7E1}" destId="{E6F1648B-2FDB-4A1D-AD5D-D353A3D7FCD4}" srcOrd="0" destOrd="0" presId="urn:microsoft.com/office/officeart/2016/7/layout/BasicLinearProcessNumbered"/>
    <dgm:cxn modelId="{0C37FC55-0093-44D8-B595-C9227654A7A8}" type="presParOf" srcId="{E6F1648B-2FDB-4A1D-AD5D-D353A3D7FCD4}" destId="{5A3478E2-96F7-429A-8130-0506EE4A158E}" srcOrd="0" destOrd="0" presId="urn:microsoft.com/office/officeart/2016/7/layout/BasicLinearProcessNumbered"/>
    <dgm:cxn modelId="{C7FDD28B-3FD2-4BCE-B7B3-38800283265B}" type="presParOf" srcId="{E6F1648B-2FDB-4A1D-AD5D-D353A3D7FCD4}" destId="{AD269D4D-F985-4BA3-8034-DCADA42AE1E8}" srcOrd="1" destOrd="0" presId="urn:microsoft.com/office/officeart/2016/7/layout/BasicLinearProcessNumbered"/>
    <dgm:cxn modelId="{CDA42A9E-D058-4788-8DCF-1ABD5C84F52E}" type="presParOf" srcId="{E6F1648B-2FDB-4A1D-AD5D-D353A3D7FCD4}" destId="{6FEAA313-733F-49A6-BAA7-36F858304588}" srcOrd="2" destOrd="0" presId="urn:microsoft.com/office/officeart/2016/7/layout/BasicLinearProcessNumbered"/>
    <dgm:cxn modelId="{80E80E24-45EE-4298-84A5-AEC1910DC088}" type="presParOf" srcId="{E6F1648B-2FDB-4A1D-AD5D-D353A3D7FCD4}" destId="{4177AB2D-5034-4AA1-B690-91F88B15EEF3}" srcOrd="3" destOrd="0" presId="urn:microsoft.com/office/officeart/2016/7/layout/BasicLinearProcessNumbered"/>
    <dgm:cxn modelId="{3C8C18F3-6158-4756-9132-714DB0BA25AF}" type="presParOf" srcId="{100F37F3-3453-40E7-A82E-108DE3B2E7E1}" destId="{19C6CA5C-19F7-4CC3-A6E7-FB99ABB5158E}" srcOrd="1" destOrd="0" presId="urn:microsoft.com/office/officeart/2016/7/layout/BasicLinearProcessNumbered"/>
    <dgm:cxn modelId="{941F9615-935D-462E-8EA7-1022D262CC0D}" type="presParOf" srcId="{100F37F3-3453-40E7-A82E-108DE3B2E7E1}" destId="{21B124B0-A993-423F-A142-0CDE2FEB2D6D}" srcOrd="2" destOrd="0" presId="urn:microsoft.com/office/officeart/2016/7/layout/BasicLinearProcessNumbered"/>
    <dgm:cxn modelId="{746F8CDD-2C66-4DB7-ACCF-B9DD431B5357}" type="presParOf" srcId="{21B124B0-A993-423F-A142-0CDE2FEB2D6D}" destId="{44B12E8A-9D55-4E51-9B63-05EFD8E9CE19}" srcOrd="0" destOrd="0" presId="urn:microsoft.com/office/officeart/2016/7/layout/BasicLinearProcessNumbered"/>
    <dgm:cxn modelId="{18C56E2C-BC2D-481E-A4AA-F3BF19A6C67C}" type="presParOf" srcId="{21B124B0-A993-423F-A142-0CDE2FEB2D6D}" destId="{FBF7FE8C-AFCE-4E36-B883-353C92CB9701}" srcOrd="1" destOrd="0" presId="urn:microsoft.com/office/officeart/2016/7/layout/BasicLinearProcessNumbered"/>
    <dgm:cxn modelId="{258DD976-FE81-48F6-B86E-6E67A005E632}" type="presParOf" srcId="{21B124B0-A993-423F-A142-0CDE2FEB2D6D}" destId="{C8FA90B2-AE74-4CD1-91DE-93B261A0A43C}" srcOrd="2" destOrd="0" presId="urn:microsoft.com/office/officeart/2016/7/layout/BasicLinearProcessNumbered"/>
    <dgm:cxn modelId="{33F64BD0-2159-4FFD-9CE2-E24702601084}" type="presParOf" srcId="{21B124B0-A993-423F-A142-0CDE2FEB2D6D}" destId="{7B08E6FE-F291-4A48-A452-F7A97C3F7A2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C728B0-2F35-472C-9926-1E72E53BA60A}" type="doc">
      <dgm:prSet loTypeId="urn:microsoft.com/office/officeart/2005/8/layout/cycle8" loCatId="cycle" qsTypeId="urn:microsoft.com/office/officeart/2005/8/quickstyle/3d1" qsCatId="3D" csTypeId="urn:microsoft.com/office/officeart/2005/8/colors/colorful1" csCatId="colorful" phldr="1"/>
      <dgm:spPr/>
    </dgm:pt>
    <dgm:pt modelId="{C00644D4-B2B2-4103-8818-F31FE81B0D9B}">
      <dgm:prSet phldrT="[Text]"/>
      <dgm:spPr/>
      <dgm:t>
        <a:bodyPr/>
        <a:lstStyle/>
        <a:p>
          <a:r>
            <a:rPr lang="en-US" dirty="0"/>
            <a:t>Consumption and use</a:t>
          </a:r>
        </a:p>
      </dgm:t>
    </dgm:pt>
    <dgm:pt modelId="{96B08B18-E20F-43DE-8119-CD520BF056FB}" type="parTrans" cxnId="{C6CB4A91-ED54-4425-AD01-5DCE1F893D73}">
      <dgm:prSet/>
      <dgm:spPr/>
      <dgm:t>
        <a:bodyPr/>
        <a:lstStyle/>
        <a:p>
          <a:endParaRPr lang="en-US"/>
        </a:p>
      </dgm:t>
    </dgm:pt>
    <dgm:pt modelId="{E7FA65FD-EB45-463E-BF05-5EE88049865C}" type="sibTrans" cxnId="{C6CB4A91-ED54-4425-AD01-5DCE1F893D73}">
      <dgm:prSet/>
      <dgm:spPr/>
      <dgm:t>
        <a:bodyPr/>
        <a:lstStyle/>
        <a:p>
          <a:endParaRPr lang="en-US"/>
        </a:p>
      </dgm:t>
    </dgm:pt>
    <dgm:pt modelId="{894C0F21-5268-4109-9DEA-FF674A62B5DB}">
      <dgm:prSet phldrT="[Text]"/>
      <dgm:spPr/>
      <dgm:t>
        <a:bodyPr/>
        <a:lstStyle/>
        <a:p>
          <a:r>
            <a:rPr lang="en-US" dirty="0"/>
            <a:t>Re-use / Repair / Recycling</a:t>
          </a:r>
        </a:p>
      </dgm:t>
    </dgm:pt>
    <dgm:pt modelId="{D89ABAE2-33B9-4494-92D0-D2F30C1154E6}" type="parTrans" cxnId="{3842B162-3252-4FCD-B899-92824FF6B3BB}">
      <dgm:prSet/>
      <dgm:spPr/>
      <dgm:t>
        <a:bodyPr/>
        <a:lstStyle/>
        <a:p>
          <a:endParaRPr lang="en-US"/>
        </a:p>
      </dgm:t>
    </dgm:pt>
    <dgm:pt modelId="{6A907FBE-C61B-4B92-B76F-FB58B05E99C4}" type="sibTrans" cxnId="{3842B162-3252-4FCD-B899-92824FF6B3BB}">
      <dgm:prSet/>
      <dgm:spPr/>
      <dgm:t>
        <a:bodyPr/>
        <a:lstStyle/>
        <a:p>
          <a:endParaRPr lang="en-US"/>
        </a:p>
      </dgm:t>
    </dgm:pt>
    <dgm:pt modelId="{E2B3C5F4-8E31-4E66-B452-17C050F77932}">
      <dgm:prSet phldrT="[Text]"/>
      <dgm:spPr/>
      <dgm:t>
        <a:bodyPr/>
        <a:lstStyle/>
        <a:p>
          <a:r>
            <a:rPr lang="en-US" dirty="0"/>
            <a:t>Manufacturing / Design</a:t>
          </a:r>
        </a:p>
      </dgm:t>
    </dgm:pt>
    <dgm:pt modelId="{18000E7F-E046-4CD3-AB91-9CFB1686E385}" type="parTrans" cxnId="{997D31DA-8E4E-4C61-8F3E-0F89015B6D02}">
      <dgm:prSet/>
      <dgm:spPr/>
      <dgm:t>
        <a:bodyPr/>
        <a:lstStyle/>
        <a:p>
          <a:endParaRPr lang="en-US"/>
        </a:p>
      </dgm:t>
    </dgm:pt>
    <dgm:pt modelId="{338DE6EA-D845-4A3E-A112-FBC61ED45A6F}" type="sibTrans" cxnId="{997D31DA-8E4E-4C61-8F3E-0F89015B6D02}">
      <dgm:prSet/>
      <dgm:spPr/>
      <dgm:t>
        <a:bodyPr/>
        <a:lstStyle/>
        <a:p>
          <a:endParaRPr lang="en-US"/>
        </a:p>
      </dgm:t>
    </dgm:pt>
    <dgm:pt modelId="{0BF66E4C-6688-424D-833B-95F5064379CE}" type="pres">
      <dgm:prSet presAssocID="{83C728B0-2F35-472C-9926-1E72E53BA60A}" presName="compositeShape" presStyleCnt="0">
        <dgm:presLayoutVars>
          <dgm:chMax val="7"/>
          <dgm:dir/>
          <dgm:resizeHandles val="exact"/>
        </dgm:presLayoutVars>
      </dgm:prSet>
      <dgm:spPr/>
    </dgm:pt>
    <dgm:pt modelId="{B28ACA87-C4E2-4A63-A736-6D8D1ABE0CCF}" type="pres">
      <dgm:prSet presAssocID="{83C728B0-2F35-472C-9926-1E72E53BA60A}" presName="wedge1" presStyleLbl="node1" presStyleIdx="0" presStyleCnt="3"/>
      <dgm:spPr/>
    </dgm:pt>
    <dgm:pt modelId="{1C398054-4590-4868-BC4A-4E42D7F8525C}" type="pres">
      <dgm:prSet presAssocID="{83C728B0-2F35-472C-9926-1E72E53BA60A}" presName="dummy1a" presStyleCnt="0"/>
      <dgm:spPr/>
    </dgm:pt>
    <dgm:pt modelId="{EAFEF2AB-796C-4DC8-B83E-B4422E61001F}" type="pres">
      <dgm:prSet presAssocID="{83C728B0-2F35-472C-9926-1E72E53BA60A}" presName="dummy1b" presStyleCnt="0"/>
      <dgm:spPr/>
    </dgm:pt>
    <dgm:pt modelId="{11BC8E68-BAA9-4836-B9C6-034276751018}" type="pres">
      <dgm:prSet presAssocID="{83C728B0-2F35-472C-9926-1E72E53BA60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DCA3137-5922-4B87-9892-B672DAF211EA}" type="pres">
      <dgm:prSet presAssocID="{83C728B0-2F35-472C-9926-1E72E53BA60A}" presName="wedge2" presStyleLbl="node1" presStyleIdx="1" presStyleCnt="3"/>
      <dgm:spPr/>
    </dgm:pt>
    <dgm:pt modelId="{B36D7677-794F-4A3A-807A-EF5AB925EFE9}" type="pres">
      <dgm:prSet presAssocID="{83C728B0-2F35-472C-9926-1E72E53BA60A}" presName="dummy2a" presStyleCnt="0"/>
      <dgm:spPr/>
    </dgm:pt>
    <dgm:pt modelId="{E5505807-F5AF-498A-9C24-FB679D33374B}" type="pres">
      <dgm:prSet presAssocID="{83C728B0-2F35-472C-9926-1E72E53BA60A}" presName="dummy2b" presStyleCnt="0"/>
      <dgm:spPr/>
    </dgm:pt>
    <dgm:pt modelId="{C4C651A9-FAFD-4701-B348-CDA9CB50D39F}" type="pres">
      <dgm:prSet presAssocID="{83C728B0-2F35-472C-9926-1E72E53BA60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FC199F2-83A7-4ADB-B86F-FE47E76EEFB6}" type="pres">
      <dgm:prSet presAssocID="{83C728B0-2F35-472C-9926-1E72E53BA60A}" presName="wedge3" presStyleLbl="node1" presStyleIdx="2" presStyleCnt="3"/>
      <dgm:spPr/>
    </dgm:pt>
    <dgm:pt modelId="{4B81E3D9-19A5-4B8A-9E99-92C4DE1F2CC9}" type="pres">
      <dgm:prSet presAssocID="{83C728B0-2F35-472C-9926-1E72E53BA60A}" presName="dummy3a" presStyleCnt="0"/>
      <dgm:spPr/>
    </dgm:pt>
    <dgm:pt modelId="{674C0DFF-CF98-430A-984E-67C8BE4CF368}" type="pres">
      <dgm:prSet presAssocID="{83C728B0-2F35-472C-9926-1E72E53BA60A}" presName="dummy3b" presStyleCnt="0"/>
      <dgm:spPr/>
    </dgm:pt>
    <dgm:pt modelId="{02BF8933-A527-469B-B39F-05117736B3E0}" type="pres">
      <dgm:prSet presAssocID="{83C728B0-2F35-472C-9926-1E72E53BA60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97860FA-10BB-4633-90D3-D0433DFCB18F}" type="pres">
      <dgm:prSet presAssocID="{E7FA65FD-EB45-463E-BF05-5EE88049865C}" presName="arrowWedge1" presStyleLbl="fgSibTrans2D1" presStyleIdx="0" presStyleCnt="3"/>
      <dgm:spPr/>
    </dgm:pt>
    <dgm:pt modelId="{215E50D2-DE31-4961-95CB-79BBFB4E0643}" type="pres">
      <dgm:prSet presAssocID="{6A907FBE-C61B-4B92-B76F-FB58B05E99C4}" presName="arrowWedge2" presStyleLbl="fgSibTrans2D1" presStyleIdx="1" presStyleCnt="3"/>
      <dgm:spPr/>
    </dgm:pt>
    <dgm:pt modelId="{2A87EEEF-AA48-4211-BC4F-4834B2677988}" type="pres">
      <dgm:prSet presAssocID="{338DE6EA-D845-4A3E-A112-FBC61ED45A6F}" presName="arrowWedge3" presStyleLbl="fgSibTrans2D1" presStyleIdx="2" presStyleCnt="3"/>
      <dgm:spPr/>
    </dgm:pt>
  </dgm:ptLst>
  <dgm:cxnLst>
    <dgm:cxn modelId="{B4DF1411-2BC2-4677-96FA-BEDD6FC5F01C}" type="presOf" srcId="{894C0F21-5268-4109-9DEA-FF674A62B5DB}" destId="{2DCA3137-5922-4B87-9892-B672DAF211EA}" srcOrd="0" destOrd="0" presId="urn:microsoft.com/office/officeart/2005/8/layout/cycle8"/>
    <dgm:cxn modelId="{7BC7B020-442E-4829-AB24-C45AE3CDFC2F}" type="presOf" srcId="{894C0F21-5268-4109-9DEA-FF674A62B5DB}" destId="{C4C651A9-FAFD-4701-B348-CDA9CB50D39F}" srcOrd="1" destOrd="0" presId="urn:microsoft.com/office/officeart/2005/8/layout/cycle8"/>
    <dgm:cxn modelId="{5252F43B-A8BB-4252-A433-7A4A763B9046}" type="presOf" srcId="{C00644D4-B2B2-4103-8818-F31FE81B0D9B}" destId="{B28ACA87-C4E2-4A63-A736-6D8D1ABE0CCF}" srcOrd="0" destOrd="0" presId="urn:microsoft.com/office/officeart/2005/8/layout/cycle8"/>
    <dgm:cxn modelId="{3842B162-3252-4FCD-B899-92824FF6B3BB}" srcId="{83C728B0-2F35-472C-9926-1E72E53BA60A}" destId="{894C0F21-5268-4109-9DEA-FF674A62B5DB}" srcOrd="1" destOrd="0" parTransId="{D89ABAE2-33B9-4494-92D0-D2F30C1154E6}" sibTransId="{6A907FBE-C61B-4B92-B76F-FB58B05E99C4}"/>
    <dgm:cxn modelId="{F000AC57-3B81-456A-AFCE-C307CFE51E7E}" type="presOf" srcId="{E2B3C5F4-8E31-4E66-B452-17C050F77932}" destId="{02BF8933-A527-469B-B39F-05117736B3E0}" srcOrd="1" destOrd="0" presId="urn:microsoft.com/office/officeart/2005/8/layout/cycle8"/>
    <dgm:cxn modelId="{11EEEF85-AFF9-4F7D-8D4E-A425BB4018D8}" type="presOf" srcId="{C00644D4-B2B2-4103-8818-F31FE81B0D9B}" destId="{11BC8E68-BAA9-4836-B9C6-034276751018}" srcOrd="1" destOrd="0" presId="urn:microsoft.com/office/officeart/2005/8/layout/cycle8"/>
    <dgm:cxn modelId="{C6CB4A91-ED54-4425-AD01-5DCE1F893D73}" srcId="{83C728B0-2F35-472C-9926-1E72E53BA60A}" destId="{C00644D4-B2B2-4103-8818-F31FE81B0D9B}" srcOrd="0" destOrd="0" parTransId="{96B08B18-E20F-43DE-8119-CD520BF056FB}" sibTransId="{E7FA65FD-EB45-463E-BF05-5EE88049865C}"/>
    <dgm:cxn modelId="{8152CF9C-A876-4E28-89B1-CE07006C6A1E}" type="presOf" srcId="{83C728B0-2F35-472C-9926-1E72E53BA60A}" destId="{0BF66E4C-6688-424D-833B-95F5064379CE}" srcOrd="0" destOrd="0" presId="urn:microsoft.com/office/officeart/2005/8/layout/cycle8"/>
    <dgm:cxn modelId="{2B61F0A6-5DAF-4DFD-9833-0DEA650EFC6A}" type="presOf" srcId="{E2B3C5F4-8E31-4E66-B452-17C050F77932}" destId="{0FC199F2-83A7-4ADB-B86F-FE47E76EEFB6}" srcOrd="0" destOrd="0" presId="urn:microsoft.com/office/officeart/2005/8/layout/cycle8"/>
    <dgm:cxn modelId="{997D31DA-8E4E-4C61-8F3E-0F89015B6D02}" srcId="{83C728B0-2F35-472C-9926-1E72E53BA60A}" destId="{E2B3C5F4-8E31-4E66-B452-17C050F77932}" srcOrd="2" destOrd="0" parTransId="{18000E7F-E046-4CD3-AB91-9CFB1686E385}" sibTransId="{338DE6EA-D845-4A3E-A112-FBC61ED45A6F}"/>
    <dgm:cxn modelId="{840F0AF6-E0C7-4B52-9BBA-07E815585094}" type="presParOf" srcId="{0BF66E4C-6688-424D-833B-95F5064379CE}" destId="{B28ACA87-C4E2-4A63-A736-6D8D1ABE0CCF}" srcOrd="0" destOrd="0" presId="urn:microsoft.com/office/officeart/2005/8/layout/cycle8"/>
    <dgm:cxn modelId="{442777CC-6244-460E-84F4-8038C2140798}" type="presParOf" srcId="{0BF66E4C-6688-424D-833B-95F5064379CE}" destId="{1C398054-4590-4868-BC4A-4E42D7F8525C}" srcOrd="1" destOrd="0" presId="urn:microsoft.com/office/officeart/2005/8/layout/cycle8"/>
    <dgm:cxn modelId="{5DE98003-682F-40AB-BBA4-79A3AD402D08}" type="presParOf" srcId="{0BF66E4C-6688-424D-833B-95F5064379CE}" destId="{EAFEF2AB-796C-4DC8-B83E-B4422E61001F}" srcOrd="2" destOrd="0" presId="urn:microsoft.com/office/officeart/2005/8/layout/cycle8"/>
    <dgm:cxn modelId="{E27A827F-74DF-41D0-BAB2-553F5C1F25E9}" type="presParOf" srcId="{0BF66E4C-6688-424D-833B-95F5064379CE}" destId="{11BC8E68-BAA9-4836-B9C6-034276751018}" srcOrd="3" destOrd="0" presId="urn:microsoft.com/office/officeart/2005/8/layout/cycle8"/>
    <dgm:cxn modelId="{90452117-A5B2-418D-BDEC-CBD2EF11A25A}" type="presParOf" srcId="{0BF66E4C-6688-424D-833B-95F5064379CE}" destId="{2DCA3137-5922-4B87-9892-B672DAF211EA}" srcOrd="4" destOrd="0" presId="urn:microsoft.com/office/officeart/2005/8/layout/cycle8"/>
    <dgm:cxn modelId="{CDE11CFA-BA30-42E8-B66E-EF76EE441B00}" type="presParOf" srcId="{0BF66E4C-6688-424D-833B-95F5064379CE}" destId="{B36D7677-794F-4A3A-807A-EF5AB925EFE9}" srcOrd="5" destOrd="0" presId="urn:microsoft.com/office/officeart/2005/8/layout/cycle8"/>
    <dgm:cxn modelId="{6217F66C-C0CE-4F14-8722-84E2270E9965}" type="presParOf" srcId="{0BF66E4C-6688-424D-833B-95F5064379CE}" destId="{E5505807-F5AF-498A-9C24-FB679D33374B}" srcOrd="6" destOrd="0" presId="urn:microsoft.com/office/officeart/2005/8/layout/cycle8"/>
    <dgm:cxn modelId="{53689850-9F85-459B-99A7-DDB9E30B688D}" type="presParOf" srcId="{0BF66E4C-6688-424D-833B-95F5064379CE}" destId="{C4C651A9-FAFD-4701-B348-CDA9CB50D39F}" srcOrd="7" destOrd="0" presId="urn:microsoft.com/office/officeart/2005/8/layout/cycle8"/>
    <dgm:cxn modelId="{0416B888-E1DB-43C3-BC1D-9AB9CA1680E9}" type="presParOf" srcId="{0BF66E4C-6688-424D-833B-95F5064379CE}" destId="{0FC199F2-83A7-4ADB-B86F-FE47E76EEFB6}" srcOrd="8" destOrd="0" presId="urn:microsoft.com/office/officeart/2005/8/layout/cycle8"/>
    <dgm:cxn modelId="{B72EA77B-794B-4537-B1C2-839557A5654B}" type="presParOf" srcId="{0BF66E4C-6688-424D-833B-95F5064379CE}" destId="{4B81E3D9-19A5-4B8A-9E99-92C4DE1F2CC9}" srcOrd="9" destOrd="0" presId="urn:microsoft.com/office/officeart/2005/8/layout/cycle8"/>
    <dgm:cxn modelId="{8CBEB7E6-C395-4114-AF38-16B9FF18960D}" type="presParOf" srcId="{0BF66E4C-6688-424D-833B-95F5064379CE}" destId="{674C0DFF-CF98-430A-984E-67C8BE4CF368}" srcOrd="10" destOrd="0" presId="urn:microsoft.com/office/officeart/2005/8/layout/cycle8"/>
    <dgm:cxn modelId="{984EA07A-1B0D-4AA3-A20F-1439FF76CDA1}" type="presParOf" srcId="{0BF66E4C-6688-424D-833B-95F5064379CE}" destId="{02BF8933-A527-469B-B39F-05117736B3E0}" srcOrd="11" destOrd="0" presId="urn:microsoft.com/office/officeart/2005/8/layout/cycle8"/>
    <dgm:cxn modelId="{28B9C7CE-426C-46A0-A14E-81708355D63D}" type="presParOf" srcId="{0BF66E4C-6688-424D-833B-95F5064379CE}" destId="{D97860FA-10BB-4633-90D3-D0433DFCB18F}" srcOrd="12" destOrd="0" presId="urn:microsoft.com/office/officeart/2005/8/layout/cycle8"/>
    <dgm:cxn modelId="{86A37FF1-71FE-4EE5-B6FA-8428343DDA68}" type="presParOf" srcId="{0BF66E4C-6688-424D-833B-95F5064379CE}" destId="{215E50D2-DE31-4961-95CB-79BBFB4E0643}" srcOrd="13" destOrd="0" presId="urn:microsoft.com/office/officeart/2005/8/layout/cycle8"/>
    <dgm:cxn modelId="{79C1E340-DABC-4707-A654-B2377CE84EA4}" type="presParOf" srcId="{0BF66E4C-6688-424D-833B-95F5064379CE}" destId="{2A87EEEF-AA48-4211-BC4F-4834B267798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92EE7C-C04D-48AF-B335-761A8558968A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2CE18A-867F-4E70-9D36-E14179ACB13A}">
      <dgm:prSet phldrT="[Text]"/>
      <dgm:spPr/>
      <dgm:t>
        <a:bodyPr/>
        <a:lstStyle/>
        <a:p>
          <a:r>
            <a:rPr lang="en-US"/>
            <a:t>Action areas </a:t>
          </a:r>
        </a:p>
      </dgm:t>
    </dgm:pt>
    <dgm:pt modelId="{EFD96679-C1CF-45AB-89CD-82E2606660EE}" type="parTrans" cxnId="{46DE476E-EC7F-4AFD-9380-90D602B25DD1}">
      <dgm:prSet/>
      <dgm:spPr/>
      <dgm:t>
        <a:bodyPr/>
        <a:lstStyle/>
        <a:p>
          <a:endParaRPr lang="en-US"/>
        </a:p>
      </dgm:t>
    </dgm:pt>
    <dgm:pt modelId="{FBC82BFA-9E79-4AEB-8FA8-D20E60AAA3C1}" type="sibTrans" cxnId="{46DE476E-EC7F-4AFD-9380-90D602B25DD1}">
      <dgm:prSet/>
      <dgm:spPr/>
      <dgm:t>
        <a:bodyPr/>
        <a:lstStyle/>
        <a:p>
          <a:endParaRPr lang="en-US"/>
        </a:p>
      </dgm:t>
    </dgm:pt>
    <dgm:pt modelId="{5DE20BB6-54CA-4F96-B146-FCCAAB684049}">
      <dgm:prSet phldrT="[Text]" custT="1"/>
      <dgm:spPr/>
      <dgm:t>
        <a:bodyPr/>
        <a:lstStyle/>
        <a:p>
          <a:pPr algn="ctr">
            <a:spcAft>
              <a:spcPct val="35000"/>
            </a:spcAft>
            <a:buNone/>
          </a:pPr>
          <a:endParaRPr lang="en-US" sz="1300" b="1" dirty="0"/>
        </a:p>
        <a:p>
          <a:pPr algn="ctr">
            <a:spcAft>
              <a:spcPct val="35000"/>
            </a:spcAft>
            <a:buNone/>
          </a:pPr>
          <a:r>
            <a:rPr lang="en-US" sz="2000" b="1" dirty="0"/>
            <a:t>Production</a:t>
          </a:r>
        </a:p>
        <a:p>
          <a:pPr algn="l"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600" b="1" dirty="0"/>
            <a:t>Objectives: </a:t>
          </a:r>
          <a:r>
            <a:rPr lang="en-US" sz="1600" b="0" dirty="0"/>
            <a:t>Circular Product Design, Innovative production processes</a:t>
          </a: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endParaRPr lang="en-US" sz="1600" b="1" dirty="0"/>
        </a:p>
        <a:p>
          <a:pPr algn="l">
            <a:spcAft>
              <a:spcPct val="35000"/>
            </a:spcAft>
            <a:buNone/>
          </a:pPr>
          <a:r>
            <a:rPr lang="en-US" sz="1600" b="0" dirty="0"/>
            <a:t>Key actions: Eco-design Directive, Extended Producer Liability</a:t>
          </a:r>
        </a:p>
      </dgm:t>
    </dgm:pt>
    <dgm:pt modelId="{983C8F97-91FB-472F-BD20-EBE34B4C1E2F}" type="parTrans" cxnId="{77351B80-E903-4785-AE3E-4C34C013D057}">
      <dgm:prSet/>
      <dgm:spPr/>
      <dgm:t>
        <a:bodyPr/>
        <a:lstStyle/>
        <a:p>
          <a:endParaRPr lang="en-US"/>
        </a:p>
      </dgm:t>
    </dgm:pt>
    <dgm:pt modelId="{1584771E-5D22-4652-8891-946EC139BF9D}" type="sibTrans" cxnId="{77351B80-E903-4785-AE3E-4C34C013D057}">
      <dgm:prSet/>
      <dgm:spPr/>
      <dgm:t>
        <a:bodyPr/>
        <a:lstStyle/>
        <a:p>
          <a:endParaRPr lang="en-US"/>
        </a:p>
      </dgm:t>
    </dgm:pt>
    <dgm:pt modelId="{C92311B0-B083-4AA6-A47C-65FC2E7F9279}">
      <dgm:prSet phldrT="[Text]" custT="1"/>
      <dgm:spPr/>
      <dgm:t>
        <a:bodyPr/>
        <a:lstStyle/>
        <a:p>
          <a:pPr algn="ctr"/>
          <a:endParaRPr lang="en-US" sz="1300" b="1" dirty="0"/>
        </a:p>
        <a:p>
          <a:pPr algn="ctr"/>
          <a:r>
            <a:rPr lang="en-US" sz="2000" b="1" dirty="0"/>
            <a:t>Consumption</a:t>
          </a:r>
        </a:p>
        <a:p>
          <a:pPr algn="l"/>
          <a:r>
            <a:rPr lang="en-US" sz="1600" b="1" dirty="0"/>
            <a:t>Objectives: </a:t>
          </a:r>
          <a:r>
            <a:rPr lang="en-US" sz="1600" b="0" dirty="0"/>
            <a:t>Product re-use, repair, support new form of consumptions, provide reliable information to customers</a:t>
          </a:r>
        </a:p>
        <a:p>
          <a:pPr algn="l"/>
          <a:r>
            <a:rPr lang="en-US" sz="1600" b="0" dirty="0"/>
            <a:t>Key actions: </a:t>
          </a:r>
          <a:r>
            <a:rPr lang="en-US" sz="1600" b="1" i="1" dirty="0"/>
            <a:t>Procurement Directives (circular criteria in GPP), encouraging GPP</a:t>
          </a:r>
          <a:r>
            <a:rPr lang="en-US" sz="1600" b="0" dirty="0"/>
            <a:t>,</a:t>
          </a:r>
          <a:r>
            <a:rPr lang="en-US" sz="1600" b="1" i="1" dirty="0"/>
            <a:t> Labelling</a:t>
          </a:r>
        </a:p>
      </dgm:t>
    </dgm:pt>
    <dgm:pt modelId="{2C2B8661-D73C-4EDB-B018-EFDD9F54AFC6}" type="parTrans" cxnId="{F232DB92-B949-4150-A4D6-AA87713435C8}">
      <dgm:prSet/>
      <dgm:spPr/>
      <dgm:t>
        <a:bodyPr/>
        <a:lstStyle/>
        <a:p>
          <a:endParaRPr lang="en-US"/>
        </a:p>
      </dgm:t>
    </dgm:pt>
    <dgm:pt modelId="{E5FE88D0-3DE2-4929-97D3-13A822E75D88}" type="sibTrans" cxnId="{F232DB92-B949-4150-A4D6-AA87713435C8}">
      <dgm:prSet/>
      <dgm:spPr/>
      <dgm:t>
        <a:bodyPr/>
        <a:lstStyle/>
        <a:p>
          <a:endParaRPr lang="en-US"/>
        </a:p>
      </dgm:t>
    </dgm:pt>
    <dgm:pt modelId="{BDD7EE08-0858-4668-90B7-2B14802ACD24}">
      <dgm:prSet phldrT="[Text]" custT="1"/>
      <dgm:spPr/>
      <dgm:t>
        <a:bodyPr/>
        <a:lstStyle/>
        <a:p>
          <a:pPr algn="ctr">
            <a:spcAft>
              <a:spcPts val="1200"/>
            </a:spcAft>
          </a:pPr>
          <a:r>
            <a:rPr lang="en-US" sz="2000" b="1" dirty="0"/>
            <a:t>Waste Management</a:t>
          </a:r>
        </a:p>
        <a:p>
          <a:pPr algn="l">
            <a:spcAft>
              <a:spcPts val="600"/>
            </a:spcAft>
          </a:pPr>
          <a:r>
            <a:rPr lang="en-US" sz="1600" b="1" dirty="0"/>
            <a:t>Objectives: </a:t>
          </a:r>
          <a:r>
            <a:rPr lang="en-US" sz="1600" b="0" dirty="0"/>
            <a:t>improve waste management practices, optimize implementation (</a:t>
          </a:r>
          <a:r>
            <a:rPr lang="en-US" sz="1600" b="0" i="0" dirty="0"/>
            <a:t>recycling 65% of municipal waste and </a:t>
          </a:r>
          <a:r>
            <a:rPr lang="de-DE" sz="1600" b="0" i="0" dirty="0"/>
            <a:t>75% of packaging waste, </a:t>
          </a:r>
          <a:r>
            <a:rPr lang="en-US" sz="1600" b="0" i="0" dirty="0"/>
            <a:t>reduce landfill to maximum of 10%</a:t>
          </a:r>
          <a:r>
            <a:rPr lang="de-DE" sz="1600" b="0" i="0" dirty="0"/>
            <a:t> </a:t>
          </a:r>
          <a:r>
            <a:rPr lang="en-US" sz="1600" b="0" i="0" dirty="0"/>
            <a:t>by 2030)</a:t>
          </a:r>
        </a:p>
        <a:p>
          <a:pPr algn="l">
            <a:spcAft>
              <a:spcPts val="600"/>
            </a:spcAft>
          </a:pPr>
          <a:r>
            <a:rPr lang="en-US" sz="1600" b="0" dirty="0"/>
            <a:t>Key actions : revised targets for recycling, reduce landfill, coherence of waste hierarchy and investments</a:t>
          </a:r>
        </a:p>
        <a:p>
          <a:pPr algn="l">
            <a:spcAft>
              <a:spcPct val="35000"/>
            </a:spcAft>
          </a:pPr>
          <a:endParaRPr lang="en-US" sz="1600" b="0" dirty="0"/>
        </a:p>
        <a:p>
          <a:pPr algn="l">
            <a:spcAft>
              <a:spcPct val="35000"/>
            </a:spcAft>
          </a:pPr>
          <a:endParaRPr lang="en-US" sz="1600" b="0" dirty="0"/>
        </a:p>
      </dgm:t>
    </dgm:pt>
    <dgm:pt modelId="{281E369E-B57B-4F76-BBE1-951BBA4A7B70}" type="parTrans" cxnId="{944F8D5A-420E-448D-94C2-2080903E2262}">
      <dgm:prSet/>
      <dgm:spPr/>
      <dgm:t>
        <a:bodyPr/>
        <a:lstStyle/>
        <a:p>
          <a:endParaRPr lang="en-US"/>
        </a:p>
      </dgm:t>
    </dgm:pt>
    <dgm:pt modelId="{879C3C2C-D2D3-4B86-8147-3D0679AB6255}" type="sibTrans" cxnId="{944F8D5A-420E-448D-94C2-2080903E2262}">
      <dgm:prSet/>
      <dgm:spPr/>
      <dgm:t>
        <a:bodyPr/>
        <a:lstStyle/>
        <a:p>
          <a:endParaRPr lang="en-US"/>
        </a:p>
      </dgm:t>
    </dgm:pt>
    <dgm:pt modelId="{92BE6D03-DA4E-417E-98BE-858CB5FAB4D2}">
      <dgm:prSet phldrT="[Text]" custT="1"/>
      <dgm:spPr/>
      <dgm:t>
        <a:bodyPr/>
        <a:lstStyle/>
        <a:p>
          <a:pPr algn="ctr"/>
          <a:r>
            <a:rPr lang="en-US" sz="2000" b="1" dirty="0"/>
            <a:t>Secondary Raw Materials</a:t>
          </a:r>
        </a:p>
        <a:p>
          <a:pPr algn="l"/>
          <a:r>
            <a:rPr lang="en-US" sz="1600" b="1" dirty="0"/>
            <a:t>Objectives: </a:t>
          </a:r>
          <a:r>
            <a:rPr lang="en-US" sz="1600" b="0" dirty="0"/>
            <a:t>increase the use of secondary raw materials and recycled nutrients, safe management of chemicals </a:t>
          </a:r>
        </a:p>
        <a:p>
          <a:pPr algn="l"/>
          <a:r>
            <a:rPr lang="en-US" sz="1600" b="0" dirty="0"/>
            <a:t>Key actions: regulation of fertilizers, minimum requirements for re-used water, cross-border transfer of waste</a:t>
          </a:r>
        </a:p>
        <a:p>
          <a:pPr algn="l"/>
          <a:endParaRPr lang="en-US" sz="1600" b="0" dirty="0"/>
        </a:p>
        <a:p>
          <a:pPr algn="l"/>
          <a:endParaRPr lang="en-US" sz="1600" b="1" dirty="0"/>
        </a:p>
      </dgm:t>
    </dgm:pt>
    <dgm:pt modelId="{A42BFA52-D053-4F98-BA8A-712C94C53612}" type="parTrans" cxnId="{CBF6341E-36D4-411B-9026-1C73E2FE8274}">
      <dgm:prSet/>
      <dgm:spPr/>
      <dgm:t>
        <a:bodyPr/>
        <a:lstStyle/>
        <a:p>
          <a:endParaRPr lang="en-US"/>
        </a:p>
      </dgm:t>
    </dgm:pt>
    <dgm:pt modelId="{2F29535F-B6EF-406D-A15C-B8D72C5A8A47}" type="sibTrans" cxnId="{CBF6341E-36D4-411B-9026-1C73E2FE8274}">
      <dgm:prSet/>
      <dgm:spPr/>
      <dgm:t>
        <a:bodyPr/>
        <a:lstStyle/>
        <a:p>
          <a:endParaRPr lang="en-US"/>
        </a:p>
      </dgm:t>
    </dgm:pt>
    <dgm:pt modelId="{BDE7C5D9-9358-4B22-92EF-9C7D2F25276F}" type="pres">
      <dgm:prSet presAssocID="{FA92EE7C-C04D-48AF-B335-761A8558968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57F832-CBAF-460D-AC87-A978CE5FE02C}" type="pres">
      <dgm:prSet presAssocID="{FA92EE7C-C04D-48AF-B335-761A8558968A}" presName="matrix" presStyleCnt="0"/>
      <dgm:spPr/>
    </dgm:pt>
    <dgm:pt modelId="{20EF1951-E24B-4B82-86C4-B4C1EE7DB527}" type="pres">
      <dgm:prSet presAssocID="{FA92EE7C-C04D-48AF-B335-761A8558968A}" presName="tile1" presStyleLbl="node1" presStyleIdx="0" presStyleCnt="4"/>
      <dgm:spPr/>
    </dgm:pt>
    <dgm:pt modelId="{2547909D-3177-495F-B191-81C3BB1762E6}" type="pres">
      <dgm:prSet presAssocID="{FA92EE7C-C04D-48AF-B335-761A8558968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FA6D8B6-115D-46D6-A310-4E2E2CB7F9D7}" type="pres">
      <dgm:prSet presAssocID="{FA92EE7C-C04D-48AF-B335-761A8558968A}" presName="tile2" presStyleLbl="node1" presStyleIdx="1" presStyleCnt="4"/>
      <dgm:spPr/>
    </dgm:pt>
    <dgm:pt modelId="{EEA0AD36-B95E-492A-A6D2-BC0AC3747996}" type="pres">
      <dgm:prSet presAssocID="{FA92EE7C-C04D-48AF-B335-761A8558968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341B60E-F1A3-4997-8899-7603D8409093}" type="pres">
      <dgm:prSet presAssocID="{FA92EE7C-C04D-48AF-B335-761A8558968A}" presName="tile3" presStyleLbl="node1" presStyleIdx="2" presStyleCnt="4"/>
      <dgm:spPr/>
    </dgm:pt>
    <dgm:pt modelId="{9671D4D7-2BB8-40A8-A343-19809F54C3BA}" type="pres">
      <dgm:prSet presAssocID="{FA92EE7C-C04D-48AF-B335-761A8558968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7D7A706-8DB2-49C7-ADA4-6F6881C9C3D7}" type="pres">
      <dgm:prSet presAssocID="{FA92EE7C-C04D-48AF-B335-761A8558968A}" presName="tile4" presStyleLbl="node1" presStyleIdx="3" presStyleCnt="4"/>
      <dgm:spPr/>
    </dgm:pt>
    <dgm:pt modelId="{5C2664DB-D099-49F4-BC38-AE18368BB281}" type="pres">
      <dgm:prSet presAssocID="{FA92EE7C-C04D-48AF-B335-761A8558968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48F2153-6515-4A1C-AACA-765C2816E021}" type="pres">
      <dgm:prSet presAssocID="{FA92EE7C-C04D-48AF-B335-761A8558968A}" presName="centerTile" presStyleLbl="fgShp" presStyleIdx="0" presStyleCnt="1" custScaleX="63406" custScaleY="56427">
        <dgm:presLayoutVars>
          <dgm:chMax val="0"/>
          <dgm:chPref val="0"/>
        </dgm:presLayoutVars>
      </dgm:prSet>
      <dgm:spPr/>
    </dgm:pt>
  </dgm:ptLst>
  <dgm:cxnLst>
    <dgm:cxn modelId="{82BE6D16-48A4-4045-A705-C1509AA4C86B}" type="presOf" srcId="{BB2CE18A-867F-4E70-9D36-E14179ACB13A}" destId="{048F2153-6515-4A1C-AACA-765C2816E021}" srcOrd="0" destOrd="0" presId="urn:microsoft.com/office/officeart/2005/8/layout/matrix1"/>
    <dgm:cxn modelId="{CBF6341E-36D4-411B-9026-1C73E2FE8274}" srcId="{BB2CE18A-867F-4E70-9D36-E14179ACB13A}" destId="{92BE6D03-DA4E-417E-98BE-858CB5FAB4D2}" srcOrd="3" destOrd="0" parTransId="{A42BFA52-D053-4F98-BA8A-712C94C53612}" sibTransId="{2F29535F-B6EF-406D-A15C-B8D72C5A8A47}"/>
    <dgm:cxn modelId="{27C34544-1769-420C-ACBE-F770F322439A}" type="presOf" srcId="{92BE6D03-DA4E-417E-98BE-858CB5FAB4D2}" destId="{97D7A706-8DB2-49C7-ADA4-6F6881C9C3D7}" srcOrd="0" destOrd="0" presId="urn:microsoft.com/office/officeart/2005/8/layout/matrix1"/>
    <dgm:cxn modelId="{31B4A667-C2C2-4779-9F63-8EEF095C61BA}" type="presOf" srcId="{FA92EE7C-C04D-48AF-B335-761A8558968A}" destId="{BDE7C5D9-9358-4B22-92EF-9C7D2F25276F}" srcOrd="0" destOrd="0" presId="urn:microsoft.com/office/officeart/2005/8/layout/matrix1"/>
    <dgm:cxn modelId="{EFE1CD49-5BFC-4B25-95C2-4E65E582853C}" type="presOf" srcId="{C92311B0-B083-4AA6-A47C-65FC2E7F9279}" destId="{EEA0AD36-B95E-492A-A6D2-BC0AC3747996}" srcOrd="1" destOrd="0" presId="urn:microsoft.com/office/officeart/2005/8/layout/matrix1"/>
    <dgm:cxn modelId="{46DE476E-EC7F-4AFD-9380-90D602B25DD1}" srcId="{FA92EE7C-C04D-48AF-B335-761A8558968A}" destId="{BB2CE18A-867F-4E70-9D36-E14179ACB13A}" srcOrd="0" destOrd="0" parTransId="{EFD96679-C1CF-45AB-89CD-82E2606660EE}" sibTransId="{FBC82BFA-9E79-4AEB-8FA8-D20E60AAA3C1}"/>
    <dgm:cxn modelId="{4D51DE52-6A6C-46DA-B506-3669216279D3}" type="presOf" srcId="{C92311B0-B083-4AA6-A47C-65FC2E7F9279}" destId="{5FA6D8B6-115D-46D6-A310-4E2E2CB7F9D7}" srcOrd="0" destOrd="0" presId="urn:microsoft.com/office/officeart/2005/8/layout/matrix1"/>
    <dgm:cxn modelId="{944F8D5A-420E-448D-94C2-2080903E2262}" srcId="{BB2CE18A-867F-4E70-9D36-E14179ACB13A}" destId="{BDD7EE08-0858-4668-90B7-2B14802ACD24}" srcOrd="2" destOrd="0" parTransId="{281E369E-B57B-4F76-BBE1-951BBA4A7B70}" sibTransId="{879C3C2C-D2D3-4B86-8147-3D0679AB6255}"/>
    <dgm:cxn modelId="{77351B80-E903-4785-AE3E-4C34C013D057}" srcId="{BB2CE18A-867F-4E70-9D36-E14179ACB13A}" destId="{5DE20BB6-54CA-4F96-B146-FCCAAB684049}" srcOrd="0" destOrd="0" parTransId="{983C8F97-91FB-472F-BD20-EBE34B4C1E2F}" sibTransId="{1584771E-5D22-4652-8891-946EC139BF9D}"/>
    <dgm:cxn modelId="{F232DB92-B949-4150-A4D6-AA87713435C8}" srcId="{BB2CE18A-867F-4E70-9D36-E14179ACB13A}" destId="{C92311B0-B083-4AA6-A47C-65FC2E7F9279}" srcOrd="1" destOrd="0" parTransId="{2C2B8661-D73C-4EDB-B018-EFDD9F54AFC6}" sibTransId="{E5FE88D0-3DE2-4929-97D3-13A822E75D88}"/>
    <dgm:cxn modelId="{F350C595-E96C-424C-88B3-256AFE8164B2}" type="presOf" srcId="{92BE6D03-DA4E-417E-98BE-858CB5FAB4D2}" destId="{5C2664DB-D099-49F4-BC38-AE18368BB281}" srcOrd="1" destOrd="0" presId="urn:microsoft.com/office/officeart/2005/8/layout/matrix1"/>
    <dgm:cxn modelId="{8DBE25A4-9672-40DA-8070-A3ECF0AE1189}" type="presOf" srcId="{BDD7EE08-0858-4668-90B7-2B14802ACD24}" destId="{1341B60E-F1A3-4997-8899-7603D8409093}" srcOrd="0" destOrd="0" presId="urn:microsoft.com/office/officeart/2005/8/layout/matrix1"/>
    <dgm:cxn modelId="{46C685A9-0553-420E-B59C-44DC92AF4AA1}" type="presOf" srcId="{5DE20BB6-54CA-4F96-B146-FCCAAB684049}" destId="{20EF1951-E24B-4B82-86C4-B4C1EE7DB527}" srcOrd="0" destOrd="0" presId="urn:microsoft.com/office/officeart/2005/8/layout/matrix1"/>
    <dgm:cxn modelId="{F13AF6D2-070C-422A-AA4D-3965EAED478C}" type="presOf" srcId="{5DE20BB6-54CA-4F96-B146-FCCAAB684049}" destId="{2547909D-3177-495F-B191-81C3BB1762E6}" srcOrd="1" destOrd="0" presId="urn:microsoft.com/office/officeart/2005/8/layout/matrix1"/>
    <dgm:cxn modelId="{E24F14F6-A03C-42BB-BD48-6158F517219B}" type="presOf" srcId="{BDD7EE08-0858-4668-90B7-2B14802ACD24}" destId="{9671D4D7-2BB8-40A8-A343-19809F54C3BA}" srcOrd="1" destOrd="0" presId="urn:microsoft.com/office/officeart/2005/8/layout/matrix1"/>
    <dgm:cxn modelId="{554485D1-396E-4A33-A82E-91FA625CD386}" type="presParOf" srcId="{BDE7C5D9-9358-4B22-92EF-9C7D2F25276F}" destId="{5B57F832-CBAF-460D-AC87-A978CE5FE02C}" srcOrd="0" destOrd="0" presId="urn:microsoft.com/office/officeart/2005/8/layout/matrix1"/>
    <dgm:cxn modelId="{132AE0E8-0672-40E2-AAD5-8B8BC1A192D1}" type="presParOf" srcId="{5B57F832-CBAF-460D-AC87-A978CE5FE02C}" destId="{20EF1951-E24B-4B82-86C4-B4C1EE7DB527}" srcOrd="0" destOrd="0" presId="urn:microsoft.com/office/officeart/2005/8/layout/matrix1"/>
    <dgm:cxn modelId="{CB049218-B17A-4CF6-B576-26DD36BF2B1C}" type="presParOf" srcId="{5B57F832-CBAF-460D-AC87-A978CE5FE02C}" destId="{2547909D-3177-495F-B191-81C3BB1762E6}" srcOrd="1" destOrd="0" presId="urn:microsoft.com/office/officeart/2005/8/layout/matrix1"/>
    <dgm:cxn modelId="{F091CDEA-0CAC-42C9-A134-BF2EF72D571B}" type="presParOf" srcId="{5B57F832-CBAF-460D-AC87-A978CE5FE02C}" destId="{5FA6D8B6-115D-46D6-A310-4E2E2CB7F9D7}" srcOrd="2" destOrd="0" presId="urn:microsoft.com/office/officeart/2005/8/layout/matrix1"/>
    <dgm:cxn modelId="{570C131C-98D8-4FB3-A43F-73D5E8C6F850}" type="presParOf" srcId="{5B57F832-CBAF-460D-AC87-A978CE5FE02C}" destId="{EEA0AD36-B95E-492A-A6D2-BC0AC3747996}" srcOrd="3" destOrd="0" presId="urn:microsoft.com/office/officeart/2005/8/layout/matrix1"/>
    <dgm:cxn modelId="{8A3FB1E9-B29D-4685-88BE-2A39DDE1663E}" type="presParOf" srcId="{5B57F832-CBAF-460D-AC87-A978CE5FE02C}" destId="{1341B60E-F1A3-4997-8899-7603D8409093}" srcOrd="4" destOrd="0" presId="urn:microsoft.com/office/officeart/2005/8/layout/matrix1"/>
    <dgm:cxn modelId="{00595590-A07D-48C4-8C32-D04916A82578}" type="presParOf" srcId="{5B57F832-CBAF-460D-AC87-A978CE5FE02C}" destId="{9671D4D7-2BB8-40A8-A343-19809F54C3BA}" srcOrd="5" destOrd="0" presId="urn:microsoft.com/office/officeart/2005/8/layout/matrix1"/>
    <dgm:cxn modelId="{393CD242-16A7-4C7D-9098-466E5CAD0013}" type="presParOf" srcId="{5B57F832-CBAF-460D-AC87-A978CE5FE02C}" destId="{97D7A706-8DB2-49C7-ADA4-6F6881C9C3D7}" srcOrd="6" destOrd="0" presId="urn:microsoft.com/office/officeart/2005/8/layout/matrix1"/>
    <dgm:cxn modelId="{656F267E-0BAE-4882-8D68-1A62B0D3FC3F}" type="presParOf" srcId="{5B57F832-CBAF-460D-AC87-A978CE5FE02C}" destId="{5C2664DB-D099-49F4-BC38-AE18368BB281}" srcOrd="7" destOrd="0" presId="urn:microsoft.com/office/officeart/2005/8/layout/matrix1"/>
    <dgm:cxn modelId="{4E1B9080-C2C4-4436-B2B1-9BF02A9E86E8}" type="presParOf" srcId="{BDE7C5D9-9358-4B22-92EF-9C7D2F25276F}" destId="{048F2153-6515-4A1C-AACA-765C2816E02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8AE53E-D7E0-4337-841F-7ED532A564AF}" type="doc">
      <dgm:prSet loTypeId="urn:microsoft.com/office/officeart/2005/8/layout/chevron1" loCatId="Inbo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B981F9-65C4-40CF-809A-524A692E14EB}">
      <dgm:prSet phldrT="[Text]"/>
      <dgm:spPr/>
      <dgm:t>
        <a:bodyPr/>
        <a:lstStyle/>
        <a:p>
          <a:r>
            <a:rPr lang="en-US"/>
            <a:t>Procurement includes “circular” criteria</a:t>
          </a:r>
        </a:p>
      </dgm:t>
    </dgm:pt>
    <dgm:pt modelId="{4890ABA3-A346-4619-BA25-44A45EDBB59E}" type="parTrans" cxnId="{FC2CD531-0714-4CB5-AA99-9415687B4AEF}">
      <dgm:prSet/>
      <dgm:spPr/>
      <dgm:t>
        <a:bodyPr/>
        <a:lstStyle/>
        <a:p>
          <a:endParaRPr lang="en-US"/>
        </a:p>
      </dgm:t>
    </dgm:pt>
    <dgm:pt modelId="{B37C2D17-FBFA-49FD-8042-F0BA2EE93CC3}" type="sibTrans" cxnId="{FC2CD531-0714-4CB5-AA99-9415687B4AEF}">
      <dgm:prSet/>
      <dgm:spPr/>
      <dgm:t>
        <a:bodyPr/>
        <a:lstStyle/>
        <a:p>
          <a:endParaRPr lang="en-US"/>
        </a:p>
      </dgm:t>
    </dgm:pt>
    <dgm:pt modelId="{A5784423-CB64-4F18-9242-7754EC9EECA2}">
      <dgm:prSet phldrT="[Text]"/>
      <dgm:spPr/>
      <dgm:t>
        <a:bodyPr anchor="t"/>
        <a:lstStyle/>
        <a:p>
          <a:r>
            <a:rPr lang="en-US"/>
            <a:t>Improved products, services with GPP and circular criteria</a:t>
          </a:r>
        </a:p>
      </dgm:t>
    </dgm:pt>
    <dgm:pt modelId="{6F27F534-4860-4D75-BDE9-692A43EF824E}" type="parTrans" cxnId="{4D54EDB1-4E0B-4151-B1FB-E740390F66CD}">
      <dgm:prSet/>
      <dgm:spPr/>
      <dgm:t>
        <a:bodyPr/>
        <a:lstStyle/>
        <a:p>
          <a:endParaRPr lang="en-US"/>
        </a:p>
      </dgm:t>
    </dgm:pt>
    <dgm:pt modelId="{A0A31A6E-52DE-4334-99AD-08FC4422A74C}" type="sibTrans" cxnId="{4D54EDB1-4E0B-4151-B1FB-E740390F66CD}">
      <dgm:prSet/>
      <dgm:spPr/>
      <dgm:t>
        <a:bodyPr/>
        <a:lstStyle/>
        <a:p>
          <a:endParaRPr lang="en-US"/>
        </a:p>
      </dgm:t>
    </dgm:pt>
    <dgm:pt modelId="{E994E9EA-70CF-44DF-9592-C5EF9AAC6E69}">
      <dgm:prSet phldrT="[Text]"/>
      <dgm:spPr/>
      <dgm:t>
        <a:bodyPr/>
        <a:lstStyle/>
        <a:p>
          <a:r>
            <a:rPr lang="en-US"/>
            <a:t>Procuring new circular products</a:t>
          </a:r>
        </a:p>
      </dgm:t>
    </dgm:pt>
    <dgm:pt modelId="{6EB147B8-C4A3-44E3-B9DA-EE4AC6635FF2}" type="parTrans" cxnId="{5103264D-6533-4F8B-AC69-707BDBF76C96}">
      <dgm:prSet/>
      <dgm:spPr/>
      <dgm:t>
        <a:bodyPr/>
        <a:lstStyle/>
        <a:p>
          <a:endParaRPr lang="en-US"/>
        </a:p>
      </dgm:t>
    </dgm:pt>
    <dgm:pt modelId="{7EE0B514-0B96-48A4-B291-C079D58E4258}" type="sibTrans" cxnId="{5103264D-6533-4F8B-AC69-707BDBF76C96}">
      <dgm:prSet/>
      <dgm:spPr/>
      <dgm:t>
        <a:bodyPr/>
        <a:lstStyle/>
        <a:p>
          <a:endParaRPr lang="en-US"/>
        </a:p>
      </dgm:t>
    </dgm:pt>
    <dgm:pt modelId="{2753BD25-AEA0-4900-9F08-6BF9982A36C6}">
      <dgm:prSet phldrT="[Text]"/>
      <dgm:spPr/>
      <dgm:t>
        <a:bodyPr anchor="t"/>
        <a:lstStyle/>
        <a:p>
          <a:r>
            <a:rPr lang="en-US"/>
            <a:t>During PPI developed products (with longer life-cycle)</a:t>
          </a:r>
        </a:p>
      </dgm:t>
    </dgm:pt>
    <dgm:pt modelId="{932EEDC0-2E88-4FD7-9813-E3449DF4650B}" type="parTrans" cxnId="{C2C8AD31-CB3F-4249-B214-1B15F4FCCCC6}">
      <dgm:prSet/>
      <dgm:spPr/>
      <dgm:t>
        <a:bodyPr/>
        <a:lstStyle/>
        <a:p>
          <a:endParaRPr lang="en-US"/>
        </a:p>
      </dgm:t>
    </dgm:pt>
    <dgm:pt modelId="{CCA83396-F4BA-42C5-9496-47E97D8E6174}" type="sibTrans" cxnId="{C2C8AD31-CB3F-4249-B214-1B15F4FCCCC6}">
      <dgm:prSet/>
      <dgm:spPr/>
      <dgm:t>
        <a:bodyPr/>
        <a:lstStyle/>
        <a:p>
          <a:endParaRPr lang="en-US"/>
        </a:p>
      </dgm:t>
    </dgm:pt>
    <dgm:pt modelId="{057F16A4-08B5-4A85-B842-7485E2D6A305}">
      <dgm:prSet phldrT="[Text]"/>
      <dgm:spPr/>
      <dgm:t>
        <a:bodyPr/>
        <a:lstStyle/>
        <a:p>
          <a:r>
            <a:rPr lang="en-US"/>
            <a:t>Procurement of services instead of products (product-service systems)</a:t>
          </a:r>
        </a:p>
      </dgm:t>
    </dgm:pt>
    <dgm:pt modelId="{1C7C53A2-DA07-452D-ABCB-7308F660AE29}" type="parTrans" cxnId="{73D85E79-A557-450A-A90F-1C61EBE3F557}">
      <dgm:prSet/>
      <dgm:spPr/>
      <dgm:t>
        <a:bodyPr/>
        <a:lstStyle/>
        <a:p>
          <a:endParaRPr lang="en-US"/>
        </a:p>
      </dgm:t>
    </dgm:pt>
    <dgm:pt modelId="{D865D172-78F5-4D56-8459-B2246EE87233}" type="sibTrans" cxnId="{73D85E79-A557-450A-A90F-1C61EBE3F557}">
      <dgm:prSet/>
      <dgm:spPr/>
      <dgm:t>
        <a:bodyPr/>
        <a:lstStyle/>
        <a:p>
          <a:endParaRPr lang="en-US"/>
        </a:p>
      </dgm:t>
    </dgm:pt>
    <dgm:pt modelId="{2BF4318B-2C53-4E1A-BC38-A65AC195E3DB}">
      <dgm:prSet phldrT="[Text]"/>
      <dgm:spPr/>
      <dgm:t>
        <a:bodyPr anchor="t"/>
        <a:lstStyle/>
        <a:p>
          <a:r>
            <a:rPr lang="en-US"/>
            <a:t>Supporting new business models e.g. leasing, pay per use, selling back, shared used</a:t>
          </a:r>
        </a:p>
      </dgm:t>
    </dgm:pt>
    <dgm:pt modelId="{87EF8C73-CDD8-42DB-8C0C-BF3C3237C582}" type="parTrans" cxnId="{633E7A58-1EBA-4F3F-BFF0-03EBCFDCCCAE}">
      <dgm:prSet/>
      <dgm:spPr/>
      <dgm:t>
        <a:bodyPr/>
        <a:lstStyle/>
        <a:p>
          <a:endParaRPr lang="en-US"/>
        </a:p>
      </dgm:t>
    </dgm:pt>
    <dgm:pt modelId="{6D841F85-340E-4443-9BBF-3600E906B40D}" type="sibTrans" cxnId="{633E7A58-1EBA-4F3F-BFF0-03EBCFDCCCAE}">
      <dgm:prSet/>
      <dgm:spPr/>
      <dgm:t>
        <a:bodyPr/>
        <a:lstStyle/>
        <a:p>
          <a:endParaRPr lang="en-US"/>
        </a:p>
      </dgm:t>
    </dgm:pt>
    <dgm:pt modelId="{842196B3-A743-47A1-89BE-1E04B3D5BEDA}">
      <dgm:prSet phldrT="[Text]"/>
      <dgm:spPr/>
      <dgm:t>
        <a:bodyPr/>
        <a:lstStyle/>
        <a:p>
          <a:r>
            <a:rPr lang="en-US"/>
            <a:t>Procure to promote circular ecosystems</a:t>
          </a:r>
        </a:p>
      </dgm:t>
    </dgm:pt>
    <dgm:pt modelId="{F7F5574C-B792-41E0-A87B-EA7708DF011E}" type="parTrans" cxnId="{CC58E12F-CB23-4F3C-B9C8-34BD18C83C34}">
      <dgm:prSet/>
      <dgm:spPr/>
      <dgm:t>
        <a:bodyPr/>
        <a:lstStyle/>
        <a:p>
          <a:endParaRPr lang="en-US"/>
        </a:p>
      </dgm:t>
    </dgm:pt>
    <dgm:pt modelId="{AD431851-8AD9-4285-A791-BFE1AA108624}" type="sibTrans" cxnId="{CC58E12F-CB23-4F3C-B9C8-34BD18C83C34}">
      <dgm:prSet/>
      <dgm:spPr/>
      <dgm:t>
        <a:bodyPr/>
        <a:lstStyle/>
        <a:p>
          <a:endParaRPr lang="en-US"/>
        </a:p>
      </dgm:t>
    </dgm:pt>
    <dgm:pt modelId="{0830CAEC-165F-44FD-9A6C-752F7516C7AB}">
      <dgm:prSet phldrT="[Text]"/>
      <dgm:spPr/>
      <dgm:t>
        <a:bodyPr anchor="b"/>
        <a:lstStyle/>
        <a:p>
          <a:r>
            <a:rPr lang="en-US" dirty="0"/>
            <a:t>Waste as a research</a:t>
          </a:r>
        </a:p>
      </dgm:t>
    </dgm:pt>
    <dgm:pt modelId="{306BBE25-B88C-47F2-B6D6-F2F4AC2CEC22}" type="parTrans" cxnId="{4E515155-BCEC-4D2C-99BD-5B73E3F017C5}">
      <dgm:prSet/>
      <dgm:spPr/>
      <dgm:t>
        <a:bodyPr/>
        <a:lstStyle/>
        <a:p>
          <a:endParaRPr lang="en-US"/>
        </a:p>
      </dgm:t>
    </dgm:pt>
    <dgm:pt modelId="{6733EEC5-A8EC-4051-997F-24967463B438}" type="sibTrans" cxnId="{4E515155-BCEC-4D2C-99BD-5B73E3F017C5}">
      <dgm:prSet/>
      <dgm:spPr/>
      <dgm:t>
        <a:bodyPr/>
        <a:lstStyle/>
        <a:p>
          <a:endParaRPr lang="en-US"/>
        </a:p>
      </dgm:t>
    </dgm:pt>
    <dgm:pt modelId="{E69F383C-EFB3-41CD-B5D7-DC31368C9DF0}">
      <dgm:prSet phldrT="[Text]"/>
      <dgm:spPr/>
      <dgm:t>
        <a:bodyPr anchor="b"/>
        <a:lstStyle/>
        <a:p>
          <a:r>
            <a:rPr lang="en-US"/>
            <a:t>Promoting closed loops</a:t>
          </a:r>
        </a:p>
      </dgm:t>
    </dgm:pt>
    <dgm:pt modelId="{21B76FE8-629C-4BB8-8854-0102A6ADFA00}" type="parTrans" cxnId="{254EDB29-B97F-4E7C-9B6A-1C958E01BE45}">
      <dgm:prSet/>
      <dgm:spPr/>
      <dgm:t>
        <a:bodyPr/>
        <a:lstStyle/>
        <a:p>
          <a:endParaRPr lang="en-US"/>
        </a:p>
      </dgm:t>
    </dgm:pt>
    <dgm:pt modelId="{CA954D25-D91F-4FD0-BE3A-57999D210A29}" type="sibTrans" cxnId="{254EDB29-B97F-4E7C-9B6A-1C958E01BE45}">
      <dgm:prSet/>
      <dgm:spPr/>
      <dgm:t>
        <a:bodyPr/>
        <a:lstStyle/>
        <a:p>
          <a:endParaRPr lang="en-US"/>
        </a:p>
      </dgm:t>
    </dgm:pt>
    <dgm:pt modelId="{AAA74CF0-3D78-4D54-BF59-23840DF16876}" type="pres">
      <dgm:prSet presAssocID="{4E8AE53E-D7E0-4337-841F-7ED532A564AF}" presName="Name0" presStyleCnt="0">
        <dgm:presLayoutVars>
          <dgm:dir/>
          <dgm:animLvl val="lvl"/>
          <dgm:resizeHandles val="exact"/>
        </dgm:presLayoutVars>
      </dgm:prSet>
      <dgm:spPr/>
    </dgm:pt>
    <dgm:pt modelId="{553EFA28-F2C0-4B8B-8FD5-F5EA4D5A35F0}" type="pres">
      <dgm:prSet presAssocID="{C6B981F9-65C4-40CF-809A-524A692E14EB}" presName="composite" presStyleCnt="0"/>
      <dgm:spPr/>
    </dgm:pt>
    <dgm:pt modelId="{571DB6F8-0C20-44DF-B78D-E3E703164EE9}" type="pres">
      <dgm:prSet presAssocID="{C6B981F9-65C4-40CF-809A-524A692E14EB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0EB379D-99AF-4814-BC12-6A8BD4B85BF3}" type="pres">
      <dgm:prSet presAssocID="{C6B981F9-65C4-40CF-809A-524A692E14EB}" presName="desTx" presStyleLbl="revTx" presStyleIdx="0" presStyleCnt="4">
        <dgm:presLayoutVars>
          <dgm:bulletEnabled val="1"/>
        </dgm:presLayoutVars>
      </dgm:prSet>
      <dgm:spPr/>
    </dgm:pt>
    <dgm:pt modelId="{E1D0421B-085D-4B65-95B2-6BA82799EBA6}" type="pres">
      <dgm:prSet presAssocID="{B37C2D17-FBFA-49FD-8042-F0BA2EE93CC3}" presName="space" presStyleCnt="0"/>
      <dgm:spPr/>
    </dgm:pt>
    <dgm:pt modelId="{23F208DD-0C49-4E64-AAAD-4D1D86A9AE26}" type="pres">
      <dgm:prSet presAssocID="{E994E9EA-70CF-44DF-9592-C5EF9AAC6E69}" presName="composite" presStyleCnt="0"/>
      <dgm:spPr/>
    </dgm:pt>
    <dgm:pt modelId="{A5908FC7-181F-4258-AF08-243ACB11E64C}" type="pres">
      <dgm:prSet presAssocID="{E994E9EA-70CF-44DF-9592-C5EF9AAC6E69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5A358EA-569A-47F8-8BCA-2EB77810D5BB}" type="pres">
      <dgm:prSet presAssocID="{E994E9EA-70CF-44DF-9592-C5EF9AAC6E69}" presName="desTx" presStyleLbl="revTx" presStyleIdx="1" presStyleCnt="4">
        <dgm:presLayoutVars>
          <dgm:bulletEnabled val="1"/>
        </dgm:presLayoutVars>
      </dgm:prSet>
      <dgm:spPr/>
    </dgm:pt>
    <dgm:pt modelId="{A1D76643-9A36-481B-A274-128CDC9F36B7}" type="pres">
      <dgm:prSet presAssocID="{7EE0B514-0B96-48A4-B291-C079D58E4258}" presName="space" presStyleCnt="0"/>
      <dgm:spPr/>
    </dgm:pt>
    <dgm:pt modelId="{CB3A28B3-6CC1-403A-BA5C-B0B46E2B26D1}" type="pres">
      <dgm:prSet presAssocID="{057F16A4-08B5-4A85-B842-7485E2D6A305}" presName="composite" presStyleCnt="0"/>
      <dgm:spPr/>
    </dgm:pt>
    <dgm:pt modelId="{A8BAC488-F455-4334-A081-29858A669896}" type="pres">
      <dgm:prSet presAssocID="{057F16A4-08B5-4A85-B842-7485E2D6A305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F44DD00-DAC1-4FB3-BBC9-1E85F632963B}" type="pres">
      <dgm:prSet presAssocID="{057F16A4-08B5-4A85-B842-7485E2D6A305}" presName="desTx" presStyleLbl="revTx" presStyleIdx="2" presStyleCnt="4">
        <dgm:presLayoutVars>
          <dgm:bulletEnabled val="1"/>
        </dgm:presLayoutVars>
      </dgm:prSet>
      <dgm:spPr/>
    </dgm:pt>
    <dgm:pt modelId="{19221761-E8C3-4B97-80E0-AE433778DF0F}" type="pres">
      <dgm:prSet presAssocID="{D865D172-78F5-4D56-8459-B2246EE87233}" presName="space" presStyleCnt="0"/>
      <dgm:spPr/>
    </dgm:pt>
    <dgm:pt modelId="{7BB50663-48C6-4AE1-8870-B9EC52379404}" type="pres">
      <dgm:prSet presAssocID="{842196B3-A743-47A1-89BE-1E04B3D5BEDA}" presName="composite" presStyleCnt="0"/>
      <dgm:spPr/>
    </dgm:pt>
    <dgm:pt modelId="{BCFF62A8-1A83-415C-8E01-56659598D992}" type="pres">
      <dgm:prSet presAssocID="{842196B3-A743-47A1-89BE-1E04B3D5BEDA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477EF3D-9F07-4EB3-9A35-09C0DDE7EB2F}" type="pres">
      <dgm:prSet presAssocID="{842196B3-A743-47A1-89BE-1E04B3D5BEDA}" presName="desTx" presStyleLbl="revTx" presStyleIdx="3" presStyleCnt="4" custLinFactNeighborX="3100" custLinFactNeighborY="-49852">
        <dgm:presLayoutVars>
          <dgm:bulletEnabled val="1"/>
        </dgm:presLayoutVars>
      </dgm:prSet>
      <dgm:spPr/>
    </dgm:pt>
  </dgm:ptLst>
  <dgm:cxnLst>
    <dgm:cxn modelId="{E6018F22-E1AA-46C8-B207-E5224501B937}" type="presOf" srcId="{057F16A4-08B5-4A85-B842-7485E2D6A305}" destId="{A8BAC488-F455-4334-A081-29858A669896}" srcOrd="0" destOrd="0" presId="urn:microsoft.com/office/officeart/2005/8/layout/chevron1"/>
    <dgm:cxn modelId="{254EDB29-B97F-4E7C-9B6A-1C958E01BE45}" srcId="{842196B3-A743-47A1-89BE-1E04B3D5BEDA}" destId="{E69F383C-EFB3-41CD-B5D7-DC31368C9DF0}" srcOrd="1" destOrd="0" parTransId="{21B76FE8-629C-4BB8-8854-0102A6ADFA00}" sibTransId="{CA954D25-D91F-4FD0-BE3A-57999D210A29}"/>
    <dgm:cxn modelId="{CC58E12F-CB23-4F3C-B9C8-34BD18C83C34}" srcId="{4E8AE53E-D7E0-4337-841F-7ED532A564AF}" destId="{842196B3-A743-47A1-89BE-1E04B3D5BEDA}" srcOrd="3" destOrd="0" parTransId="{F7F5574C-B792-41E0-A87B-EA7708DF011E}" sibTransId="{AD431851-8AD9-4285-A791-BFE1AA108624}"/>
    <dgm:cxn modelId="{C2C8AD31-CB3F-4249-B214-1B15F4FCCCC6}" srcId="{E994E9EA-70CF-44DF-9592-C5EF9AAC6E69}" destId="{2753BD25-AEA0-4900-9F08-6BF9982A36C6}" srcOrd="0" destOrd="0" parTransId="{932EEDC0-2E88-4FD7-9813-E3449DF4650B}" sibTransId="{CCA83396-F4BA-42C5-9496-47E97D8E6174}"/>
    <dgm:cxn modelId="{FC2CD531-0714-4CB5-AA99-9415687B4AEF}" srcId="{4E8AE53E-D7E0-4337-841F-7ED532A564AF}" destId="{C6B981F9-65C4-40CF-809A-524A692E14EB}" srcOrd="0" destOrd="0" parTransId="{4890ABA3-A346-4619-BA25-44A45EDBB59E}" sibTransId="{B37C2D17-FBFA-49FD-8042-F0BA2EE93CC3}"/>
    <dgm:cxn modelId="{10A1B03E-B0D6-46C2-A8F1-55D5815277D2}" type="presOf" srcId="{C6B981F9-65C4-40CF-809A-524A692E14EB}" destId="{571DB6F8-0C20-44DF-B78D-E3E703164EE9}" srcOrd="0" destOrd="0" presId="urn:microsoft.com/office/officeart/2005/8/layout/chevron1"/>
    <dgm:cxn modelId="{A012D75B-1E46-456B-9C3C-3C8A0BCF9F72}" type="presOf" srcId="{A5784423-CB64-4F18-9242-7754EC9EECA2}" destId="{D0EB379D-99AF-4814-BC12-6A8BD4B85BF3}" srcOrd="0" destOrd="0" presId="urn:microsoft.com/office/officeart/2005/8/layout/chevron1"/>
    <dgm:cxn modelId="{0352654C-4305-4E0D-B031-59E9C82F0355}" type="presOf" srcId="{0830CAEC-165F-44FD-9A6C-752F7516C7AB}" destId="{B477EF3D-9F07-4EB3-9A35-09C0DDE7EB2F}" srcOrd="0" destOrd="0" presId="urn:microsoft.com/office/officeart/2005/8/layout/chevron1"/>
    <dgm:cxn modelId="{5103264D-6533-4F8B-AC69-707BDBF76C96}" srcId="{4E8AE53E-D7E0-4337-841F-7ED532A564AF}" destId="{E994E9EA-70CF-44DF-9592-C5EF9AAC6E69}" srcOrd="1" destOrd="0" parTransId="{6EB147B8-C4A3-44E3-B9DA-EE4AC6635FF2}" sibTransId="{7EE0B514-0B96-48A4-B291-C079D58E4258}"/>
    <dgm:cxn modelId="{4E515155-BCEC-4D2C-99BD-5B73E3F017C5}" srcId="{842196B3-A743-47A1-89BE-1E04B3D5BEDA}" destId="{0830CAEC-165F-44FD-9A6C-752F7516C7AB}" srcOrd="0" destOrd="0" parTransId="{306BBE25-B88C-47F2-B6D6-F2F4AC2CEC22}" sibTransId="{6733EEC5-A8EC-4051-997F-24967463B438}"/>
    <dgm:cxn modelId="{633E7A58-1EBA-4F3F-BFF0-03EBCFDCCCAE}" srcId="{057F16A4-08B5-4A85-B842-7485E2D6A305}" destId="{2BF4318B-2C53-4E1A-BC38-A65AC195E3DB}" srcOrd="0" destOrd="0" parTransId="{87EF8C73-CDD8-42DB-8C0C-BF3C3237C582}" sibTransId="{6D841F85-340E-4443-9BBF-3600E906B40D}"/>
    <dgm:cxn modelId="{73D85E79-A557-450A-A90F-1C61EBE3F557}" srcId="{4E8AE53E-D7E0-4337-841F-7ED532A564AF}" destId="{057F16A4-08B5-4A85-B842-7485E2D6A305}" srcOrd="2" destOrd="0" parTransId="{1C7C53A2-DA07-452D-ABCB-7308F660AE29}" sibTransId="{D865D172-78F5-4D56-8459-B2246EE87233}"/>
    <dgm:cxn modelId="{33D1A0B0-A0B4-4F06-A92F-A7B0E9FCA93E}" type="presOf" srcId="{E69F383C-EFB3-41CD-B5D7-DC31368C9DF0}" destId="{B477EF3D-9F07-4EB3-9A35-09C0DDE7EB2F}" srcOrd="0" destOrd="1" presId="urn:microsoft.com/office/officeart/2005/8/layout/chevron1"/>
    <dgm:cxn modelId="{4D54EDB1-4E0B-4151-B1FB-E740390F66CD}" srcId="{C6B981F9-65C4-40CF-809A-524A692E14EB}" destId="{A5784423-CB64-4F18-9242-7754EC9EECA2}" srcOrd="0" destOrd="0" parTransId="{6F27F534-4860-4D75-BDE9-692A43EF824E}" sibTransId="{A0A31A6E-52DE-4334-99AD-08FC4422A74C}"/>
    <dgm:cxn modelId="{460D0DB2-B417-4730-8E55-6A6C2ED9FEDD}" type="presOf" srcId="{2753BD25-AEA0-4900-9F08-6BF9982A36C6}" destId="{95A358EA-569A-47F8-8BCA-2EB77810D5BB}" srcOrd="0" destOrd="0" presId="urn:microsoft.com/office/officeart/2005/8/layout/chevron1"/>
    <dgm:cxn modelId="{A2D7A7BD-A242-4F51-B21E-75350AC930D6}" type="presOf" srcId="{E994E9EA-70CF-44DF-9592-C5EF9AAC6E69}" destId="{A5908FC7-181F-4258-AF08-243ACB11E64C}" srcOrd="0" destOrd="0" presId="urn:microsoft.com/office/officeart/2005/8/layout/chevron1"/>
    <dgm:cxn modelId="{7C1FA3C9-DF4D-4424-99B5-9280E74DA375}" type="presOf" srcId="{4E8AE53E-D7E0-4337-841F-7ED532A564AF}" destId="{AAA74CF0-3D78-4D54-BF59-23840DF16876}" srcOrd="0" destOrd="0" presId="urn:microsoft.com/office/officeart/2005/8/layout/chevron1"/>
    <dgm:cxn modelId="{C12A48D6-BA83-4EFE-B832-E919AE010A48}" type="presOf" srcId="{2BF4318B-2C53-4E1A-BC38-A65AC195E3DB}" destId="{DF44DD00-DAC1-4FB3-BBC9-1E85F632963B}" srcOrd="0" destOrd="0" presId="urn:microsoft.com/office/officeart/2005/8/layout/chevron1"/>
    <dgm:cxn modelId="{15BF92D6-559F-4238-A5C6-684E6D67D3D0}" type="presOf" srcId="{842196B3-A743-47A1-89BE-1E04B3D5BEDA}" destId="{BCFF62A8-1A83-415C-8E01-56659598D992}" srcOrd="0" destOrd="0" presId="urn:microsoft.com/office/officeart/2005/8/layout/chevron1"/>
    <dgm:cxn modelId="{2F095FF4-CD47-441C-AD49-25387A785696}" type="presParOf" srcId="{AAA74CF0-3D78-4D54-BF59-23840DF16876}" destId="{553EFA28-F2C0-4B8B-8FD5-F5EA4D5A35F0}" srcOrd="0" destOrd="0" presId="urn:microsoft.com/office/officeart/2005/8/layout/chevron1"/>
    <dgm:cxn modelId="{E3B54651-BDB5-4F48-B5FE-32CDA68225C3}" type="presParOf" srcId="{553EFA28-F2C0-4B8B-8FD5-F5EA4D5A35F0}" destId="{571DB6F8-0C20-44DF-B78D-E3E703164EE9}" srcOrd="0" destOrd="0" presId="urn:microsoft.com/office/officeart/2005/8/layout/chevron1"/>
    <dgm:cxn modelId="{ED70E819-0CB4-4767-951E-756F2BC85EF9}" type="presParOf" srcId="{553EFA28-F2C0-4B8B-8FD5-F5EA4D5A35F0}" destId="{D0EB379D-99AF-4814-BC12-6A8BD4B85BF3}" srcOrd="1" destOrd="0" presId="urn:microsoft.com/office/officeart/2005/8/layout/chevron1"/>
    <dgm:cxn modelId="{A27C4769-49A2-4C94-AF21-F34EA2461FC5}" type="presParOf" srcId="{AAA74CF0-3D78-4D54-BF59-23840DF16876}" destId="{E1D0421B-085D-4B65-95B2-6BA82799EBA6}" srcOrd="1" destOrd="0" presId="urn:microsoft.com/office/officeart/2005/8/layout/chevron1"/>
    <dgm:cxn modelId="{F73D9163-1840-4198-AEF0-4DEC1EF79206}" type="presParOf" srcId="{AAA74CF0-3D78-4D54-BF59-23840DF16876}" destId="{23F208DD-0C49-4E64-AAAD-4D1D86A9AE26}" srcOrd="2" destOrd="0" presId="urn:microsoft.com/office/officeart/2005/8/layout/chevron1"/>
    <dgm:cxn modelId="{5514375B-E0BA-4658-AE7F-E859AB40E606}" type="presParOf" srcId="{23F208DD-0C49-4E64-AAAD-4D1D86A9AE26}" destId="{A5908FC7-181F-4258-AF08-243ACB11E64C}" srcOrd="0" destOrd="0" presId="urn:microsoft.com/office/officeart/2005/8/layout/chevron1"/>
    <dgm:cxn modelId="{4FDE9C27-E948-40BE-A052-2ABAC6D45964}" type="presParOf" srcId="{23F208DD-0C49-4E64-AAAD-4D1D86A9AE26}" destId="{95A358EA-569A-47F8-8BCA-2EB77810D5BB}" srcOrd="1" destOrd="0" presId="urn:microsoft.com/office/officeart/2005/8/layout/chevron1"/>
    <dgm:cxn modelId="{980ECE59-2052-4388-99EB-7AA40546ECE4}" type="presParOf" srcId="{AAA74CF0-3D78-4D54-BF59-23840DF16876}" destId="{A1D76643-9A36-481B-A274-128CDC9F36B7}" srcOrd="3" destOrd="0" presId="urn:microsoft.com/office/officeart/2005/8/layout/chevron1"/>
    <dgm:cxn modelId="{4F20074A-4173-48B4-9421-ECD08D99A910}" type="presParOf" srcId="{AAA74CF0-3D78-4D54-BF59-23840DF16876}" destId="{CB3A28B3-6CC1-403A-BA5C-B0B46E2B26D1}" srcOrd="4" destOrd="0" presId="urn:microsoft.com/office/officeart/2005/8/layout/chevron1"/>
    <dgm:cxn modelId="{5AE64055-807C-41D8-A367-1C55848DA0D5}" type="presParOf" srcId="{CB3A28B3-6CC1-403A-BA5C-B0B46E2B26D1}" destId="{A8BAC488-F455-4334-A081-29858A669896}" srcOrd="0" destOrd="0" presId="urn:microsoft.com/office/officeart/2005/8/layout/chevron1"/>
    <dgm:cxn modelId="{09A0B2FF-A422-444B-863D-328DF4209B40}" type="presParOf" srcId="{CB3A28B3-6CC1-403A-BA5C-B0B46E2B26D1}" destId="{DF44DD00-DAC1-4FB3-BBC9-1E85F632963B}" srcOrd="1" destOrd="0" presId="urn:microsoft.com/office/officeart/2005/8/layout/chevron1"/>
    <dgm:cxn modelId="{04724E6A-81A8-457D-8396-C8790189A5C9}" type="presParOf" srcId="{AAA74CF0-3D78-4D54-BF59-23840DF16876}" destId="{19221761-E8C3-4B97-80E0-AE433778DF0F}" srcOrd="5" destOrd="0" presId="urn:microsoft.com/office/officeart/2005/8/layout/chevron1"/>
    <dgm:cxn modelId="{CAA0C956-8766-41AB-9121-898BE6F484FC}" type="presParOf" srcId="{AAA74CF0-3D78-4D54-BF59-23840DF16876}" destId="{7BB50663-48C6-4AE1-8870-B9EC52379404}" srcOrd="6" destOrd="0" presId="urn:microsoft.com/office/officeart/2005/8/layout/chevron1"/>
    <dgm:cxn modelId="{0DD41B23-4EE1-4656-B5F5-93E17E6CEF76}" type="presParOf" srcId="{7BB50663-48C6-4AE1-8870-B9EC52379404}" destId="{BCFF62A8-1A83-415C-8E01-56659598D992}" srcOrd="0" destOrd="0" presId="urn:microsoft.com/office/officeart/2005/8/layout/chevron1"/>
    <dgm:cxn modelId="{FBA08BA3-C518-4243-8A3A-17ECDFA9E55C}" type="presParOf" srcId="{7BB50663-48C6-4AE1-8870-B9EC52379404}" destId="{B477EF3D-9F07-4EB3-9A35-09C0DDE7EB2F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F6CA40-B4F2-439A-84BC-846E5706BD7D}" type="doc">
      <dgm:prSet loTypeId="urn:microsoft.com/office/officeart/2005/8/layout/list1" loCatId="Inbo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30FCD9E-53D6-4597-9824-7E5E4480B4F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DE" sz="1200" b="0" dirty="0">
              <a:hlinkClick xmlns:r="http://schemas.openxmlformats.org/officeDocument/2006/relationships" r:id="rId1"/>
            </a:rPr>
            <a:t>Green Public Procurement and the Action Plan </a:t>
          </a:r>
          <a:r>
            <a:rPr lang="de-DE" sz="1200" b="0" dirty="0" err="1">
              <a:hlinkClick xmlns:r="http://schemas.openxmlformats.org/officeDocument/2006/relationships" r:id="rId1"/>
            </a:rPr>
            <a:t>for</a:t>
          </a:r>
          <a:r>
            <a:rPr lang="de-DE" sz="1200" b="0" dirty="0">
              <a:hlinkClick xmlns:r="http://schemas.openxmlformats.org/officeDocument/2006/relationships" r:id="rId1"/>
            </a:rPr>
            <a:t> the Circular Economy</a:t>
          </a:r>
          <a:r>
            <a:rPr lang="de-DE" sz="1200" b="0" dirty="0"/>
            <a:t>, European Parliament, June 2017</a:t>
          </a:r>
          <a:endParaRPr lang="en-US" sz="1200" b="0" dirty="0"/>
        </a:p>
      </dgm:t>
    </dgm:pt>
    <dgm:pt modelId="{6B258CAC-60D8-475D-97B5-34BC3B7703D3}" type="parTrans" cxnId="{5A4694A0-E617-41C0-8517-F2893368F139}">
      <dgm:prSet/>
      <dgm:spPr/>
      <dgm:t>
        <a:bodyPr/>
        <a:lstStyle/>
        <a:p>
          <a:endParaRPr lang="en-US"/>
        </a:p>
      </dgm:t>
    </dgm:pt>
    <dgm:pt modelId="{3F3A0A46-5784-46E5-9E3F-CF80650FE1F3}" type="sibTrans" cxnId="{5A4694A0-E617-41C0-8517-F2893368F139}">
      <dgm:prSet/>
      <dgm:spPr/>
      <dgm:t>
        <a:bodyPr/>
        <a:lstStyle/>
        <a:p>
          <a:endParaRPr lang="en-US"/>
        </a:p>
      </dgm:t>
    </dgm:pt>
    <dgm:pt modelId="{60F8BB34-65BC-4C90-9F4E-0EFCCC59BF98}">
      <dgm:prSet custT="1"/>
      <dgm:spPr>
        <a:solidFill>
          <a:srgbClr val="92D050"/>
        </a:solidFill>
      </dgm:spPr>
      <dgm:t>
        <a:bodyPr/>
        <a:lstStyle/>
        <a:p>
          <a:r>
            <a:rPr lang="de-DE" sz="1200" dirty="0">
              <a:hlinkClick xmlns:r="http://schemas.openxmlformats.org/officeDocument/2006/relationships" r:id="rId2"/>
            </a:rPr>
            <a:t>Report from the EC on the implementation of the Circular Economy Action Plan</a:t>
          </a:r>
          <a:r>
            <a:rPr lang="de-DE" sz="1200" dirty="0"/>
            <a:t>, European Commission, January 2017</a:t>
          </a:r>
          <a:endParaRPr lang="en-US" sz="1200" dirty="0"/>
        </a:p>
      </dgm:t>
    </dgm:pt>
    <dgm:pt modelId="{BE1619FA-4E79-4798-B7C4-398A9C06452D}" type="parTrans" cxnId="{26693D97-843B-4099-97D4-A08F2C694D20}">
      <dgm:prSet/>
      <dgm:spPr/>
      <dgm:t>
        <a:bodyPr/>
        <a:lstStyle/>
        <a:p>
          <a:endParaRPr lang="en-US"/>
        </a:p>
      </dgm:t>
    </dgm:pt>
    <dgm:pt modelId="{E8714E01-FFEC-4162-AB81-811A36AC05B4}" type="sibTrans" cxnId="{26693D97-843B-4099-97D4-A08F2C694D20}">
      <dgm:prSet/>
      <dgm:spPr/>
      <dgm:t>
        <a:bodyPr/>
        <a:lstStyle/>
        <a:p>
          <a:endParaRPr lang="en-US"/>
        </a:p>
      </dgm:t>
    </dgm:pt>
    <dgm:pt modelId="{EEC18048-DCA2-4128-A358-1FC485D0D66C}">
      <dgm:prSet custT="1"/>
      <dgm:spPr/>
      <dgm:t>
        <a:bodyPr/>
        <a:lstStyle/>
        <a:p>
          <a:r>
            <a:rPr lang="de-DE" sz="1200" dirty="0">
              <a:hlinkClick xmlns:r="http://schemas.openxmlformats.org/officeDocument/2006/relationships" r:id="rId3"/>
            </a:rPr>
            <a:t>Circular Public Procurement in the Nordic Countries</a:t>
          </a:r>
          <a:r>
            <a:rPr lang="de-DE" sz="1200" dirty="0"/>
            <a:t>, Nordic Council of Ministers, 2017</a:t>
          </a:r>
          <a:endParaRPr lang="en-US" sz="1200" dirty="0"/>
        </a:p>
      </dgm:t>
    </dgm:pt>
    <dgm:pt modelId="{A928EE0E-8695-40B3-8F6C-A4E54309DBF0}" type="parTrans" cxnId="{9C008404-8371-45E8-B6BB-0BE004F80D60}">
      <dgm:prSet/>
      <dgm:spPr/>
      <dgm:t>
        <a:bodyPr/>
        <a:lstStyle/>
        <a:p>
          <a:endParaRPr lang="en-US"/>
        </a:p>
      </dgm:t>
    </dgm:pt>
    <dgm:pt modelId="{FED9B07D-6B13-4142-94CF-BFD7F9082764}" type="sibTrans" cxnId="{9C008404-8371-45E8-B6BB-0BE004F80D60}">
      <dgm:prSet/>
      <dgm:spPr/>
      <dgm:t>
        <a:bodyPr/>
        <a:lstStyle/>
        <a:p>
          <a:endParaRPr lang="en-US"/>
        </a:p>
      </dgm:t>
    </dgm:pt>
    <dgm:pt modelId="{CDE1E9E1-05E9-45AF-85D1-3B286FD4DC4B}">
      <dgm:prSet custT="1"/>
      <dgm:spPr>
        <a:solidFill>
          <a:schemeClr val="accent4"/>
        </a:solidFill>
      </dgm:spPr>
      <dgm:t>
        <a:bodyPr/>
        <a:lstStyle/>
        <a:p>
          <a:r>
            <a:rPr lang="de-DE" sz="1200" dirty="0" err="1">
              <a:hlinkClick xmlns:r="http://schemas.openxmlformats.org/officeDocument/2006/relationships" r:id="rId4"/>
            </a:rPr>
            <a:t>Using</a:t>
          </a:r>
          <a:r>
            <a:rPr lang="de-DE" sz="1200" dirty="0">
              <a:hlinkClick xmlns:r="http://schemas.openxmlformats.org/officeDocument/2006/relationships" r:id="rId4"/>
            </a:rPr>
            <a:t> </a:t>
          </a:r>
          <a:r>
            <a:rPr lang="de-DE" sz="1200" dirty="0" err="1">
              <a:hlinkClick xmlns:r="http://schemas.openxmlformats.org/officeDocument/2006/relationships" r:id="rId4"/>
            </a:rPr>
            <a:t>Product</a:t>
          </a:r>
          <a:r>
            <a:rPr lang="de-DE" sz="1200" dirty="0">
              <a:hlinkClick xmlns:r="http://schemas.openxmlformats.org/officeDocument/2006/relationships" r:id="rId4"/>
            </a:rPr>
            <a:t> Service Systems to </a:t>
          </a:r>
          <a:r>
            <a:rPr lang="de-DE" sz="1200" dirty="0" err="1">
              <a:hlinkClick xmlns:r="http://schemas.openxmlformats.org/officeDocument/2006/relationships" r:id="rId4"/>
            </a:rPr>
            <a:t>Enhance</a:t>
          </a:r>
          <a:r>
            <a:rPr lang="de-DE" sz="1200" dirty="0">
              <a:hlinkClick xmlns:r="http://schemas.openxmlformats.org/officeDocument/2006/relationships" r:id="rId4"/>
            </a:rPr>
            <a:t> </a:t>
          </a:r>
          <a:r>
            <a:rPr lang="de-DE" sz="1200" dirty="0" err="1">
              <a:hlinkClick xmlns:r="http://schemas.openxmlformats.org/officeDocument/2006/relationships" r:id="rId4"/>
            </a:rPr>
            <a:t>Sustainable</a:t>
          </a:r>
          <a:r>
            <a:rPr lang="de-DE" sz="1200" dirty="0">
              <a:hlinkClick xmlns:r="http://schemas.openxmlformats.org/officeDocument/2006/relationships" r:id="rId4"/>
            </a:rPr>
            <a:t> Public Procurement</a:t>
          </a:r>
          <a:r>
            <a:rPr lang="de-DE" sz="1200" dirty="0"/>
            <a:t>, UNEP, May 2015</a:t>
          </a:r>
          <a:endParaRPr lang="en-US" sz="1200" dirty="0"/>
        </a:p>
      </dgm:t>
    </dgm:pt>
    <dgm:pt modelId="{9020CC23-CE2D-4617-9F53-4D0B2649372B}" type="parTrans" cxnId="{56692D3B-5B26-48C8-AAD1-38B618097AC2}">
      <dgm:prSet/>
      <dgm:spPr/>
      <dgm:t>
        <a:bodyPr/>
        <a:lstStyle/>
        <a:p>
          <a:endParaRPr lang="en-US"/>
        </a:p>
      </dgm:t>
    </dgm:pt>
    <dgm:pt modelId="{8CEDBC7C-D5CE-424B-BE7A-5960E4A9DC2A}" type="sibTrans" cxnId="{56692D3B-5B26-48C8-AAD1-38B618097AC2}">
      <dgm:prSet/>
      <dgm:spPr/>
      <dgm:t>
        <a:bodyPr/>
        <a:lstStyle/>
        <a:p>
          <a:endParaRPr lang="en-US"/>
        </a:p>
      </dgm:t>
    </dgm:pt>
    <dgm:pt modelId="{32C5F4D6-4DAF-4382-A613-BDABCFAFE43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DE" sz="1200" dirty="0">
              <a:hlinkClick xmlns:r="http://schemas.openxmlformats.org/officeDocument/2006/relationships" r:id="rId5"/>
            </a:rPr>
            <a:t>Public Procurement </a:t>
          </a:r>
          <a:r>
            <a:rPr lang="de-DE" sz="1200" dirty="0" err="1">
              <a:hlinkClick xmlns:r="http://schemas.openxmlformats.org/officeDocument/2006/relationships" r:id="rId5"/>
            </a:rPr>
            <a:t>for</a:t>
          </a:r>
          <a:r>
            <a:rPr lang="de-DE" sz="1200" dirty="0">
              <a:hlinkClick xmlns:r="http://schemas.openxmlformats.org/officeDocument/2006/relationships" r:id="rId5"/>
            </a:rPr>
            <a:t> a Circular Economy</a:t>
          </a:r>
          <a:r>
            <a:rPr lang="de-DE" sz="1200" dirty="0"/>
            <a:t>, European Commission, Oktober 2017</a:t>
          </a:r>
          <a:endParaRPr lang="en-US" sz="1200" dirty="0"/>
        </a:p>
      </dgm:t>
    </dgm:pt>
    <dgm:pt modelId="{28EE3162-EB8C-4FDA-BEBD-9A7F59F7BFC6}" type="parTrans" cxnId="{6EAEE0D7-352A-46E8-AE2F-717D6C562DF0}">
      <dgm:prSet/>
      <dgm:spPr/>
      <dgm:t>
        <a:bodyPr/>
        <a:lstStyle/>
        <a:p>
          <a:endParaRPr lang="en-US"/>
        </a:p>
      </dgm:t>
    </dgm:pt>
    <dgm:pt modelId="{959A06F6-4E2B-4CC5-A327-D6075EF274C5}" type="sibTrans" cxnId="{6EAEE0D7-352A-46E8-AE2F-717D6C562DF0}">
      <dgm:prSet/>
      <dgm:spPr/>
      <dgm:t>
        <a:bodyPr/>
        <a:lstStyle/>
        <a:p>
          <a:endParaRPr lang="en-US"/>
        </a:p>
      </dgm:t>
    </dgm:pt>
    <dgm:pt modelId="{6889D17E-D1B4-406E-A244-C596FEA407C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sz="1200" dirty="0">
              <a:hlinkClick xmlns:r="http://schemas.openxmlformats.org/officeDocument/2006/relationships" r:id="rId6"/>
            </a:rPr>
            <a:t>REBus project reports</a:t>
          </a:r>
          <a:r>
            <a:rPr lang="de-DE" sz="1200" dirty="0"/>
            <a:t>, EU Life+ Project 2015 and </a:t>
          </a:r>
          <a:r>
            <a:rPr lang="de-DE" sz="1200" dirty="0">
              <a:hlinkClick xmlns:r="http://schemas.openxmlformats.org/officeDocument/2006/relationships" r:id="rId7"/>
            </a:rPr>
            <a:t>Best Practice Report – Circular Procurement</a:t>
          </a:r>
          <a:r>
            <a:rPr lang="de-DE" sz="1200" dirty="0"/>
            <a:t>, SPP Region Horizon2020 Project, 2017</a:t>
          </a:r>
          <a:endParaRPr lang="en-US" sz="1200" dirty="0"/>
        </a:p>
      </dgm:t>
    </dgm:pt>
    <dgm:pt modelId="{B255C5C3-A378-4204-BE74-1D20B7C00DFD}" type="parTrans" cxnId="{B9C054A9-2CC3-48B8-A2BB-B7AF64CAD79F}">
      <dgm:prSet/>
      <dgm:spPr/>
      <dgm:t>
        <a:bodyPr/>
        <a:lstStyle/>
        <a:p>
          <a:endParaRPr lang="en-US"/>
        </a:p>
      </dgm:t>
    </dgm:pt>
    <dgm:pt modelId="{79FBD1FF-3C95-411A-81CA-D89466DD6B35}" type="sibTrans" cxnId="{B9C054A9-2CC3-48B8-A2BB-B7AF64CAD79F}">
      <dgm:prSet/>
      <dgm:spPr/>
      <dgm:t>
        <a:bodyPr/>
        <a:lstStyle/>
        <a:p>
          <a:endParaRPr lang="en-US"/>
        </a:p>
      </dgm:t>
    </dgm:pt>
    <dgm:pt modelId="{2A666F14-9AB8-4A5A-9A39-1B488BAA5A88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de-DE" sz="1200" dirty="0">
              <a:hlinkClick xmlns:r="http://schemas.openxmlformats.org/officeDocument/2006/relationships" r:id="rId8"/>
            </a:rPr>
            <a:t>Moving towards a circular economy with EMAS</a:t>
          </a:r>
          <a:r>
            <a:rPr lang="de-DE" sz="1200" dirty="0"/>
            <a:t>, European Commission, Oktober 2017</a:t>
          </a:r>
          <a:endParaRPr lang="en-US" sz="1200" dirty="0"/>
        </a:p>
      </dgm:t>
    </dgm:pt>
    <dgm:pt modelId="{53D476FB-CB1C-44CB-884E-07937CBFE9C3}" type="parTrans" cxnId="{4DF288D4-4630-42FF-B35E-EF1794624F45}">
      <dgm:prSet/>
      <dgm:spPr/>
      <dgm:t>
        <a:bodyPr/>
        <a:lstStyle/>
        <a:p>
          <a:endParaRPr lang="en-US"/>
        </a:p>
      </dgm:t>
    </dgm:pt>
    <dgm:pt modelId="{2C5ADE74-A78F-422F-BC07-B7037D143A30}" type="sibTrans" cxnId="{4DF288D4-4630-42FF-B35E-EF1794624F45}">
      <dgm:prSet/>
      <dgm:spPr/>
      <dgm:t>
        <a:bodyPr/>
        <a:lstStyle/>
        <a:p>
          <a:endParaRPr lang="en-US"/>
        </a:p>
      </dgm:t>
    </dgm:pt>
    <dgm:pt modelId="{75CA0BD2-8E73-4B94-BADB-09F5EDFB2AE5}" type="pres">
      <dgm:prSet presAssocID="{F3F6CA40-B4F2-439A-84BC-846E5706BD7D}" presName="linear" presStyleCnt="0">
        <dgm:presLayoutVars>
          <dgm:dir/>
          <dgm:animLvl val="lvl"/>
          <dgm:resizeHandles val="exact"/>
        </dgm:presLayoutVars>
      </dgm:prSet>
      <dgm:spPr/>
    </dgm:pt>
    <dgm:pt modelId="{BEA601C6-7461-4646-8F0B-EF429ABD62DC}" type="pres">
      <dgm:prSet presAssocID="{030FCD9E-53D6-4597-9824-7E5E4480B4F9}" presName="parentLin" presStyleCnt="0"/>
      <dgm:spPr/>
    </dgm:pt>
    <dgm:pt modelId="{4C308849-54FF-402A-97B6-D91D103DD4CC}" type="pres">
      <dgm:prSet presAssocID="{030FCD9E-53D6-4597-9824-7E5E4480B4F9}" presName="parentLeftMargin" presStyleLbl="node1" presStyleIdx="0" presStyleCnt="7"/>
      <dgm:spPr/>
    </dgm:pt>
    <dgm:pt modelId="{7717525A-E17A-47DE-8283-D0936B48EBEF}" type="pres">
      <dgm:prSet presAssocID="{030FCD9E-53D6-4597-9824-7E5E4480B4F9}" presName="parentText" presStyleLbl="node1" presStyleIdx="0" presStyleCnt="7" custScaleX="102597" custScaleY="197079">
        <dgm:presLayoutVars>
          <dgm:chMax val="0"/>
          <dgm:bulletEnabled val="1"/>
        </dgm:presLayoutVars>
      </dgm:prSet>
      <dgm:spPr/>
    </dgm:pt>
    <dgm:pt modelId="{49E77FBA-C4E9-4591-8959-2A2AD280E6B1}" type="pres">
      <dgm:prSet presAssocID="{030FCD9E-53D6-4597-9824-7E5E4480B4F9}" presName="negativeSpace" presStyleCnt="0"/>
      <dgm:spPr/>
    </dgm:pt>
    <dgm:pt modelId="{A7C7B8AF-78CC-4139-896C-B06A9275C95B}" type="pres">
      <dgm:prSet presAssocID="{030FCD9E-53D6-4597-9824-7E5E4480B4F9}" presName="childText" presStyleLbl="conFgAcc1" presStyleIdx="0" presStyleCnt="7">
        <dgm:presLayoutVars>
          <dgm:bulletEnabled val="1"/>
        </dgm:presLayoutVars>
      </dgm:prSet>
      <dgm:spPr/>
    </dgm:pt>
    <dgm:pt modelId="{5481FCA2-86A7-4EA1-A5B5-6DF63753D9C5}" type="pres">
      <dgm:prSet presAssocID="{3F3A0A46-5784-46E5-9E3F-CF80650FE1F3}" presName="spaceBetweenRectangles" presStyleCnt="0"/>
      <dgm:spPr/>
    </dgm:pt>
    <dgm:pt modelId="{B53E3E1D-BFAC-4B1E-BBDA-6523847C932A}" type="pres">
      <dgm:prSet presAssocID="{60F8BB34-65BC-4C90-9F4E-0EFCCC59BF98}" presName="parentLin" presStyleCnt="0"/>
      <dgm:spPr/>
    </dgm:pt>
    <dgm:pt modelId="{3CB87312-B6B2-479F-BB0A-DFD9CB12F851}" type="pres">
      <dgm:prSet presAssocID="{60F8BB34-65BC-4C90-9F4E-0EFCCC59BF98}" presName="parentLeftMargin" presStyleLbl="node1" presStyleIdx="0" presStyleCnt="7"/>
      <dgm:spPr/>
    </dgm:pt>
    <dgm:pt modelId="{EA0649A5-B05C-4094-BF94-E44051CE792A}" type="pres">
      <dgm:prSet presAssocID="{60F8BB34-65BC-4C90-9F4E-0EFCCC59BF98}" presName="parentText" presStyleLbl="node1" presStyleIdx="1" presStyleCnt="7" custScaleX="102828" custScaleY="189154">
        <dgm:presLayoutVars>
          <dgm:chMax val="0"/>
          <dgm:bulletEnabled val="1"/>
        </dgm:presLayoutVars>
      </dgm:prSet>
      <dgm:spPr/>
    </dgm:pt>
    <dgm:pt modelId="{CF990467-0291-44AD-8CDC-40882C112F6E}" type="pres">
      <dgm:prSet presAssocID="{60F8BB34-65BC-4C90-9F4E-0EFCCC59BF98}" presName="negativeSpace" presStyleCnt="0"/>
      <dgm:spPr/>
    </dgm:pt>
    <dgm:pt modelId="{9356BE21-6303-4011-B289-7061A91F0156}" type="pres">
      <dgm:prSet presAssocID="{60F8BB34-65BC-4C90-9F4E-0EFCCC59BF98}" presName="childText" presStyleLbl="conFgAcc1" presStyleIdx="1" presStyleCnt="7">
        <dgm:presLayoutVars>
          <dgm:bulletEnabled val="1"/>
        </dgm:presLayoutVars>
      </dgm:prSet>
      <dgm:spPr/>
    </dgm:pt>
    <dgm:pt modelId="{3A9F4AED-0400-4AA2-92F6-55114215777C}" type="pres">
      <dgm:prSet presAssocID="{E8714E01-FFEC-4162-AB81-811A36AC05B4}" presName="spaceBetweenRectangles" presStyleCnt="0"/>
      <dgm:spPr/>
    </dgm:pt>
    <dgm:pt modelId="{53930A24-F698-45AC-9EB4-18D5FB1B732E}" type="pres">
      <dgm:prSet presAssocID="{EEC18048-DCA2-4128-A358-1FC485D0D66C}" presName="parentLin" presStyleCnt="0"/>
      <dgm:spPr/>
    </dgm:pt>
    <dgm:pt modelId="{E9AA080D-476A-4394-91AE-DB82BE6F1966}" type="pres">
      <dgm:prSet presAssocID="{EEC18048-DCA2-4128-A358-1FC485D0D66C}" presName="parentLeftMargin" presStyleLbl="node1" presStyleIdx="1" presStyleCnt="7"/>
      <dgm:spPr/>
    </dgm:pt>
    <dgm:pt modelId="{94203EA0-B280-42F4-BD12-914D87151863}" type="pres">
      <dgm:prSet presAssocID="{EEC18048-DCA2-4128-A358-1FC485D0D66C}" presName="parentText" presStyleLbl="node1" presStyleIdx="2" presStyleCnt="7" custScaleX="103446" custScaleY="177747">
        <dgm:presLayoutVars>
          <dgm:chMax val="0"/>
          <dgm:bulletEnabled val="1"/>
        </dgm:presLayoutVars>
      </dgm:prSet>
      <dgm:spPr/>
    </dgm:pt>
    <dgm:pt modelId="{2681D309-6054-422D-8AED-BC346AFAA81B}" type="pres">
      <dgm:prSet presAssocID="{EEC18048-DCA2-4128-A358-1FC485D0D66C}" presName="negativeSpace" presStyleCnt="0"/>
      <dgm:spPr/>
    </dgm:pt>
    <dgm:pt modelId="{012185E3-2CC6-4303-ABD4-D05085CB344A}" type="pres">
      <dgm:prSet presAssocID="{EEC18048-DCA2-4128-A358-1FC485D0D66C}" presName="childText" presStyleLbl="conFgAcc1" presStyleIdx="2" presStyleCnt="7">
        <dgm:presLayoutVars>
          <dgm:bulletEnabled val="1"/>
        </dgm:presLayoutVars>
      </dgm:prSet>
      <dgm:spPr/>
    </dgm:pt>
    <dgm:pt modelId="{89EF705F-4270-43A0-9162-CBB5694825DA}" type="pres">
      <dgm:prSet presAssocID="{FED9B07D-6B13-4142-94CF-BFD7F9082764}" presName="spaceBetweenRectangles" presStyleCnt="0"/>
      <dgm:spPr/>
    </dgm:pt>
    <dgm:pt modelId="{114E36ED-A8C2-4FF0-8FF7-70213DEC446C}" type="pres">
      <dgm:prSet presAssocID="{CDE1E9E1-05E9-45AF-85D1-3B286FD4DC4B}" presName="parentLin" presStyleCnt="0"/>
      <dgm:spPr/>
    </dgm:pt>
    <dgm:pt modelId="{952CA7EB-AE03-401C-8C42-59C3601B21FA}" type="pres">
      <dgm:prSet presAssocID="{CDE1E9E1-05E9-45AF-85D1-3B286FD4DC4B}" presName="parentLeftMargin" presStyleLbl="node1" presStyleIdx="2" presStyleCnt="7"/>
      <dgm:spPr/>
    </dgm:pt>
    <dgm:pt modelId="{B1D22737-0E59-4AB5-9F8F-975E9AA86D86}" type="pres">
      <dgm:prSet presAssocID="{CDE1E9E1-05E9-45AF-85D1-3B286FD4DC4B}" presName="parentText" presStyleLbl="node1" presStyleIdx="3" presStyleCnt="7" custScaleX="102828" custScaleY="159600">
        <dgm:presLayoutVars>
          <dgm:chMax val="0"/>
          <dgm:bulletEnabled val="1"/>
        </dgm:presLayoutVars>
      </dgm:prSet>
      <dgm:spPr/>
    </dgm:pt>
    <dgm:pt modelId="{5D8D446E-03B2-4793-A7CD-F560EA744556}" type="pres">
      <dgm:prSet presAssocID="{CDE1E9E1-05E9-45AF-85D1-3B286FD4DC4B}" presName="negativeSpace" presStyleCnt="0"/>
      <dgm:spPr/>
    </dgm:pt>
    <dgm:pt modelId="{F5DD4162-1C20-4B29-8915-18BA43F24ABF}" type="pres">
      <dgm:prSet presAssocID="{CDE1E9E1-05E9-45AF-85D1-3B286FD4DC4B}" presName="childText" presStyleLbl="conFgAcc1" presStyleIdx="3" presStyleCnt="7">
        <dgm:presLayoutVars>
          <dgm:bulletEnabled val="1"/>
        </dgm:presLayoutVars>
      </dgm:prSet>
      <dgm:spPr/>
    </dgm:pt>
    <dgm:pt modelId="{B629A648-A555-495F-9843-A2FD744F49A7}" type="pres">
      <dgm:prSet presAssocID="{8CEDBC7C-D5CE-424B-BE7A-5960E4A9DC2A}" presName="spaceBetweenRectangles" presStyleCnt="0"/>
      <dgm:spPr/>
    </dgm:pt>
    <dgm:pt modelId="{D7B8494A-EBBC-4B53-991B-8FBA5AA2A835}" type="pres">
      <dgm:prSet presAssocID="{32C5F4D6-4DAF-4382-A613-BDABCFAFE432}" presName="parentLin" presStyleCnt="0"/>
      <dgm:spPr/>
    </dgm:pt>
    <dgm:pt modelId="{B2D699F1-699B-4E99-AB59-639052BB9F18}" type="pres">
      <dgm:prSet presAssocID="{32C5F4D6-4DAF-4382-A613-BDABCFAFE432}" presName="parentLeftMargin" presStyleLbl="node1" presStyleIdx="3" presStyleCnt="7"/>
      <dgm:spPr/>
    </dgm:pt>
    <dgm:pt modelId="{8662E8EC-FF93-4E5F-907A-211650112B55}" type="pres">
      <dgm:prSet presAssocID="{32C5F4D6-4DAF-4382-A613-BDABCFAFE432}" presName="parentText" presStyleLbl="node1" presStyleIdx="4" presStyleCnt="7" custScaleX="103046" custScaleY="163821">
        <dgm:presLayoutVars>
          <dgm:chMax val="0"/>
          <dgm:bulletEnabled val="1"/>
        </dgm:presLayoutVars>
      </dgm:prSet>
      <dgm:spPr/>
    </dgm:pt>
    <dgm:pt modelId="{1D253F1B-6489-4814-A798-C718F43BBE6A}" type="pres">
      <dgm:prSet presAssocID="{32C5F4D6-4DAF-4382-A613-BDABCFAFE432}" presName="negativeSpace" presStyleCnt="0"/>
      <dgm:spPr/>
    </dgm:pt>
    <dgm:pt modelId="{7A556AF7-0686-482B-A4C8-01CFBC3247BA}" type="pres">
      <dgm:prSet presAssocID="{32C5F4D6-4DAF-4382-A613-BDABCFAFE432}" presName="childText" presStyleLbl="conFgAcc1" presStyleIdx="4" presStyleCnt="7">
        <dgm:presLayoutVars>
          <dgm:bulletEnabled val="1"/>
        </dgm:presLayoutVars>
      </dgm:prSet>
      <dgm:spPr/>
    </dgm:pt>
    <dgm:pt modelId="{F362FEB1-8ABC-4636-8650-7E672C8F31F9}" type="pres">
      <dgm:prSet presAssocID="{959A06F6-4E2B-4CC5-A327-D6075EF274C5}" presName="spaceBetweenRectangles" presStyleCnt="0"/>
      <dgm:spPr/>
    </dgm:pt>
    <dgm:pt modelId="{427C842A-DA78-43D8-ACEB-DB3DA9EBD8C4}" type="pres">
      <dgm:prSet presAssocID="{6889D17E-D1B4-406E-A244-C596FEA407CE}" presName="parentLin" presStyleCnt="0"/>
      <dgm:spPr/>
    </dgm:pt>
    <dgm:pt modelId="{EE7EB2AE-98F5-4EF4-8A74-BF17311A96ED}" type="pres">
      <dgm:prSet presAssocID="{6889D17E-D1B4-406E-A244-C596FEA407CE}" presName="parentLeftMargin" presStyleLbl="node1" presStyleIdx="4" presStyleCnt="7"/>
      <dgm:spPr/>
    </dgm:pt>
    <dgm:pt modelId="{31C45C33-7F2D-4B44-AD60-4B22F2699751}" type="pres">
      <dgm:prSet presAssocID="{6889D17E-D1B4-406E-A244-C596FEA407CE}" presName="parentText" presStyleLbl="node1" presStyleIdx="5" presStyleCnt="7" custScaleX="102828" custScaleY="178709">
        <dgm:presLayoutVars>
          <dgm:chMax val="0"/>
          <dgm:bulletEnabled val="1"/>
        </dgm:presLayoutVars>
      </dgm:prSet>
      <dgm:spPr/>
    </dgm:pt>
    <dgm:pt modelId="{9B280B1F-7FBF-4BD3-A576-FC3681CB2D93}" type="pres">
      <dgm:prSet presAssocID="{6889D17E-D1B4-406E-A244-C596FEA407CE}" presName="negativeSpace" presStyleCnt="0"/>
      <dgm:spPr/>
    </dgm:pt>
    <dgm:pt modelId="{6325FD1B-10A0-40CC-96DE-D01EBD409702}" type="pres">
      <dgm:prSet presAssocID="{6889D17E-D1B4-406E-A244-C596FEA407CE}" presName="childText" presStyleLbl="conFgAcc1" presStyleIdx="5" presStyleCnt="7">
        <dgm:presLayoutVars>
          <dgm:bulletEnabled val="1"/>
        </dgm:presLayoutVars>
      </dgm:prSet>
      <dgm:spPr/>
    </dgm:pt>
    <dgm:pt modelId="{D69B38F7-AD21-4FC4-B3A8-E9D50C183E48}" type="pres">
      <dgm:prSet presAssocID="{79FBD1FF-3C95-411A-81CA-D89466DD6B35}" presName="spaceBetweenRectangles" presStyleCnt="0"/>
      <dgm:spPr/>
    </dgm:pt>
    <dgm:pt modelId="{463FFE91-3BA8-40BF-AF23-D19E27DB0E54}" type="pres">
      <dgm:prSet presAssocID="{2A666F14-9AB8-4A5A-9A39-1B488BAA5A88}" presName="parentLin" presStyleCnt="0"/>
      <dgm:spPr/>
    </dgm:pt>
    <dgm:pt modelId="{BCEC504D-CD4C-497A-B5B2-4EEAA36886B2}" type="pres">
      <dgm:prSet presAssocID="{2A666F14-9AB8-4A5A-9A39-1B488BAA5A88}" presName="parentLeftMargin" presStyleLbl="node1" presStyleIdx="5" presStyleCnt="7"/>
      <dgm:spPr/>
    </dgm:pt>
    <dgm:pt modelId="{91FC7FD7-A2FC-4C3E-A675-640F82DB861B}" type="pres">
      <dgm:prSet presAssocID="{2A666F14-9AB8-4A5A-9A39-1B488BAA5A88}" presName="parentText" presStyleLbl="node1" presStyleIdx="6" presStyleCnt="7" custScaleX="102828" custScaleY="202264">
        <dgm:presLayoutVars>
          <dgm:chMax val="0"/>
          <dgm:bulletEnabled val="1"/>
        </dgm:presLayoutVars>
      </dgm:prSet>
      <dgm:spPr/>
    </dgm:pt>
    <dgm:pt modelId="{7B928449-ABA1-481B-9D90-2717C5E79B72}" type="pres">
      <dgm:prSet presAssocID="{2A666F14-9AB8-4A5A-9A39-1B488BAA5A88}" presName="negativeSpace" presStyleCnt="0"/>
      <dgm:spPr/>
    </dgm:pt>
    <dgm:pt modelId="{D1D121AF-12EE-49C8-8CAD-5606685E6404}" type="pres">
      <dgm:prSet presAssocID="{2A666F14-9AB8-4A5A-9A39-1B488BAA5A8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C349700-301E-4BD6-B91E-2B44F0E1D497}" type="presOf" srcId="{030FCD9E-53D6-4597-9824-7E5E4480B4F9}" destId="{7717525A-E17A-47DE-8283-D0936B48EBEF}" srcOrd="1" destOrd="0" presId="urn:microsoft.com/office/officeart/2005/8/layout/list1"/>
    <dgm:cxn modelId="{9C008404-8371-45E8-B6BB-0BE004F80D60}" srcId="{F3F6CA40-B4F2-439A-84BC-846E5706BD7D}" destId="{EEC18048-DCA2-4128-A358-1FC485D0D66C}" srcOrd="2" destOrd="0" parTransId="{A928EE0E-8695-40B3-8F6C-A4E54309DBF0}" sibTransId="{FED9B07D-6B13-4142-94CF-BFD7F9082764}"/>
    <dgm:cxn modelId="{2585F309-2589-40B3-915F-D8485A4671C4}" type="presOf" srcId="{CDE1E9E1-05E9-45AF-85D1-3B286FD4DC4B}" destId="{952CA7EB-AE03-401C-8C42-59C3601B21FA}" srcOrd="0" destOrd="0" presId="urn:microsoft.com/office/officeart/2005/8/layout/list1"/>
    <dgm:cxn modelId="{BA73C10D-CCF2-49A8-847F-C4EEE9923EFA}" type="presOf" srcId="{6889D17E-D1B4-406E-A244-C596FEA407CE}" destId="{31C45C33-7F2D-4B44-AD60-4B22F2699751}" srcOrd="1" destOrd="0" presId="urn:microsoft.com/office/officeart/2005/8/layout/list1"/>
    <dgm:cxn modelId="{B1BF392C-C069-4D2D-B47A-0BFC86A35276}" type="presOf" srcId="{60F8BB34-65BC-4C90-9F4E-0EFCCC59BF98}" destId="{3CB87312-B6B2-479F-BB0A-DFD9CB12F851}" srcOrd="0" destOrd="0" presId="urn:microsoft.com/office/officeart/2005/8/layout/list1"/>
    <dgm:cxn modelId="{56692D3B-5B26-48C8-AAD1-38B618097AC2}" srcId="{F3F6CA40-B4F2-439A-84BC-846E5706BD7D}" destId="{CDE1E9E1-05E9-45AF-85D1-3B286FD4DC4B}" srcOrd="3" destOrd="0" parTransId="{9020CC23-CE2D-4617-9F53-4D0B2649372B}" sibTransId="{8CEDBC7C-D5CE-424B-BE7A-5960E4A9DC2A}"/>
    <dgm:cxn modelId="{1524CC5C-B2DA-4545-A5A5-D37837C8D5FE}" type="presOf" srcId="{32C5F4D6-4DAF-4382-A613-BDABCFAFE432}" destId="{B2D699F1-699B-4E99-AB59-639052BB9F18}" srcOrd="0" destOrd="0" presId="urn:microsoft.com/office/officeart/2005/8/layout/list1"/>
    <dgm:cxn modelId="{111AC06B-205F-4264-8C81-FE1C26F46D11}" type="presOf" srcId="{030FCD9E-53D6-4597-9824-7E5E4480B4F9}" destId="{4C308849-54FF-402A-97B6-D91D103DD4CC}" srcOrd="0" destOrd="0" presId="urn:microsoft.com/office/officeart/2005/8/layout/list1"/>
    <dgm:cxn modelId="{408E9677-0B14-4032-80D9-9DA4457F7D9F}" type="presOf" srcId="{6889D17E-D1B4-406E-A244-C596FEA407CE}" destId="{EE7EB2AE-98F5-4EF4-8A74-BF17311A96ED}" srcOrd="0" destOrd="0" presId="urn:microsoft.com/office/officeart/2005/8/layout/list1"/>
    <dgm:cxn modelId="{08429B8B-280C-4318-8FFF-7A031C591925}" type="presOf" srcId="{F3F6CA40-B4F2-439A-84BC-846E5706BD7D}" destId="{75CA0BD2-8E73-4B94-BADB-09F5EDFB2AE5}" srcOrd="0" destOrd="0" presId="urn:microsoft.com/office/officeart/2005/8/layout/list1"/>
    <dgm:cxn modelId="{B177B192-8550-4F8C-8B15-171125E37314}" type="presOf" srcId="{CDE1E9E1-05E9-45AF-85D1-3B286FD4DC4B}" destId="{B1D22737-0E59-4AB5-9F8F-975E9AA86D86}" srcOrd="1" destOrd="0" presId="urn:microsoft.com/office/officeart/2005/8/layout/list1"/>
    <dgm:cxn modelId="{26693D97-843B-4099-97D4-A08F2C694D20}" srcId="{F3F6CA40-B4F2-439A-84BC-846E5706BD7D}" destId="{60F8BB34-65BC-4C90-9F4E-0EFCCC59BF98}" srcOrd="1" destOrd="0" parTransId="{BE1619FA-4E79-4798-B7C4-398A9C06452D}" sibTransId="{E8714E01-FFEC-4162-AB81-811A36AC05B4}"/>
    <dgm:cxn modelId="{C7A15A9C-FF77-4A80-AFCB-4B5996DDE65A}" type="presOf" srcId="{2A666F14-9AB8-4A5A-9A39-1B488BAA5A88}" destId="{BCEC504D-CD4C-497A-B5B2-4EEAA36886B2}" srcOrd="0" destOrd="0" presId="urn:microsoft.com/office/officeart/2005/8/layout/list1"/>
    <dgm:cxn modelId="{5A4694A0-E617-41C0-8517-F2893368F139}" srcId="{F3F6CA40-B4F2-439A-84BC-846E5706BD7D}" destId="{030FCD9E-53D6-4597-9824-7E5E4480B4F9}" srcOrd="0" destOrd="0" parTransId="{6B258CAC-60D8-475D-97B5-34BC3B7703D3}" sibTransId="{3F3A0A46-5784-46E5-9E3F-CF80650FE1F3}"/>
    <dgm:cxn modelId="{B9C054A9-2CC3-48B8-A2BB-B7AF64CAD79F}" srcId="{F3F6CA40-B4F2-439A-84BC-846E5706BD7D}" destId="{6889D17E-D1B4-406E-A244-C596FEA407CE}" srcOrd="5" destOrd="0" parTransId="{B255C5C3-A378-4204-BE74-1D20B7C00DFD}" sibTransId="{79FBD1FF-3C95-411A-81CA-D89466DD6B35}"/>
    <dgm:cxn modelId="{F04F85AA-8906-41C3-8B3A-0E8426F1EC47}" type="presOf" srcId="{EEC18048-DCA2-4128-A358-1FC485D0D66C}" destId="{E9AA080D-476A-4394-91AE-DB82BE6F1966}" srcOrd="0" destOrd="0" presId="urn:microsoft.com/office/officeart/2005/8/layout/list1"/>
    <dgm:cxn modelId="{31E9E4C0-A504-487E-96F2-0166BDECE2D8}" type="presOf" srcId="{EEC18048-DCA2-4128-A358-1FC485D0D66C}" destId="{94203EA0-B280-42F4-BD12-914D87151863}" srcOrd="1" destOrd="0" presId="urn:microsoft.com/office/officeart/2005/8/layout/list1"/>
    <dgm:cxn modelId="{63E40FC1-0612-4E7A-B26E-13FDCE514404}" type="presOf" srcId="{60F8BB34-65BC-4C90-9F4E-0EFCCC59BF98}" destId="{EA0649A5-B05C-4094-BF94-E44051CE792A}" srcOrd="1" destOrd="0" presId="urn:microsoft.com/office/officeart/2005/8/layout/list1"/>
    <dgm:cxn modelId="{6FA5E4C4-06CE-46AE-A54A-EB09E279F15E}" type="presOf" srcId="{32C5F4D6-4DAF-4382-A613-BDABCFAFE432}" destId="{8662E8EC-FF93-4E5F-907A-211650112B55}" srcOrd="1" destOrd="0" presId="urn:microsoft.com/office/officeart/2005/8/layout/list1"/>
    <dgm:cxn modelId="{EFD0C9CA-AF7F-42BD-802C-F91AF22188D8}" type="presOf" srcId="{2A666F14-9AB8-4A5A-9A39-1B488BAA5A88}" destId="{91FC7FD7-A2FC-4C3E-A675-640F82DB861B}" srcOrd="1" destOrd="0" presId="urn:microsoft.com/office/officeart/2005/8/layout/list1"/>
    <dgm:cxn modelId="{4DF288D4-4630-42FF-B35E-EF1794624F45}" srcId="{F3F6CA40-B4F2-439A-84BC-846E5706BD7D}" destId="{2A666F14-9AB8-4A5A-9A39-1B488BAA5A88}" srcOrd="6" destOrd="0" parTransId="{53D476FB-CB1C-44CB-884E-07937CBFE9C3}" sibTransId="{2C5ADE74-A78F-422F-BC07-B7037D143A30}"/>
    <dgm:cxn modelId="{6EAEE0D7-352A-46E8-AE2F-717D6C562DF0}" srcId="{F3F6CA40-B4F2-439A-84BC-846E5706BD7D}" destId="{32C5F4D6-4DAF-4382-A613-BDABCFAFE432}" srcOrd="4" destOrd="0" parTransId="{28EE3162-EB8C-4FDA-BEBD-9A7F59F7BFC6}" sibTransId="{959A06F6-4E2B-4CC5-A327-D6075EF274C5}"/>
    <dgm:cxn modelId="{BB830FA9-9FF4-42B3-9EEB-C914B76F9D4F}" type="presParOf" srcId="{75CA0BD2-8E73-4B94-BADB-09F5EDFB2AE5}" destId="{BEA601C6-7461-4646-8F0B-EF429ABD62DC}" srcOrd="0" destOrd="0" presId="urn:microsoft.com/office/officeart/2005/8/layout/list1"/>
    <dgm:cxn modelId="{F69CD6E8-B5EB-40CE-9824-56290FCBA48F}" type="presParOf" srcId="{BEA601C6-7461-4646-8F0B-EF429ABD62DC}" destId="{4C308849-54FF-402A-97B6-D91D103DD4CC}" srcOrd="0" destOrd="0" presId="urn:microsoft.com/office/officeart/2005/8/layout/list1"/>
    <dgm:cxn modelId="{37B0876B-C279-4C3A-AE7A-BF941440AFCB}" type="presParOf" srcId="{BEA601C6-7461-4646-8F0B-EF429ABD62DC}" destId="{7717525A-E17A-47DE-8283-D0936B48EBEF}" srcOrd="1" destOrd="0" presId="urn:microsoft.com/office/officeart/2005/8/layout/list1"/>
    <dgm:cxn modelId="{89FF7CA9-E1AC-4215-B876-5ED03E9060C9}" type="presParOf" srcId="{75CA0BD2-8E73-4B94-BADB-09F5EDFB2AE5}" destId="{49E77FBA-C4E9-4591-8959-2A2AD280E6B1}" srcOrd="1" destOrd="0" presId="urn:microsoft.com/office/officeart/2005/8/layout/list1"/>
    <dgm:cxn modelId="{6FCD8320-FD51-4E10-888D-70023A611507}" type="presParOf" srcId="{75CA0BD2-8E73-4B94-BADB-09F5EDFB2AE5}" destId="{A7C7B8AF-78CC-4139-896C-B06A9275C95B}" srcOrd="2" destOrd="0" presId="urn:microsoft.com/office/officeart/2005/8/layout/list1"/>
    <dgm:cxn modelId="{9B90CDDB-FA1D-48DB-95BC-1FE82C494E34}" type="presParOf" srcId="{75CA0BD2-8E73-4B94-BADB-09F5EDFB2AE5}" destId="{5481FCA2-86A7-4EA1-A5B5-6DF63753D9C5}" srcOrd="3" destOrd="0" presId="urn:microsoft.com/office/officeart/2005/8/layout/list1"/>
    <dgm:cxn modelId="{893DA7A6-DE73-4683-A47B-426197F74111}" type="presParOf" srcId="{75CA0BD2-8E73-4B94-BADB-09F5EDFB2AE5}" destId="{B53E3E1D-BFAC-4B1E-BBDA-6523847C932A}" srcOrd="4" destOrd="0" presId="urn:microsoft.com/office/officeart/2005/8/layout/list1"/>
    <dgm:cxn modelId="{89C76FA0-5612-4B7F-BFF5-CE6CDE0E706A}" type="presParOf" srcId="{B53E3E1D-BFAC-4B1E-BBDA-6523847C932A}" destId="{3CB87312-B6B2-479F-BB0A-DFD9CB12F851}" srcOrd="0" destOrd="0" presId="urn:microsoft.com/office/officeart/2005/8/layout/list1"/>
    <dgm:cxn modelId="{8328FCDF-C4EF-4813-BF21-3222B055520D}" type="presParOf" srcId="{B53E3E1D-BFAC-4B1E-BBDA-6523847C932A}" destId="{EA0649A5-B05C-4094-BF94-E44051CE792A}" srcOrd="1" destOrd="0" presId="urn:microsoft.com/office/officeart/2005/8/layout/list1"/>
    <dgm:cxn modelId="{BF0E574D-696D-496A-88E4-F7A50A26AB98}" type="presParOf" srcId="{75CA0BD2-8E73-4B94-BADB-09F5EDFB2AE5}" destId="{CF990467-0291-44AD-8CDC-40882C112F6E}" srcOrd="5" destOrd="0" presId="urn:microsoft.com/office/officeart/2005/8/layout/list1"/>
    <dgm:cxn modelId="{CEC23669-2EDC-4D3E-BC76-1C2C74A0E354}" type="presParOf" srcId="{75CA0BD2-8E73-4B94-BADB-09F5EDFB2AE5}" destId="{9356BE21-6303-4011-B289-7061A91F0156}" srcOrd="6" destOrd="0" presId="urn:microsoft.com/office/officeart/2005/8/layout/list1"/>
    <dgm:cxn modelId="{44BD9642-61E1-4591-89B4-5AD357F6A7B9}" type="presParOf" srcId="{75CA0BD2-8E73-4B94-BADB-09F5EDFB2AE5}" destId="{3A9F4AED-0400-4AA2-92F6-55114215777C}" srcOrd="7" destOrd="0" presId="urn:microsoft.com/office/officeart/2005/8/layout/list1"/>
    <dgm:cxn modelId="{B51A5036-E3BC-401C-9441-35AC8CB75F0D}" type="presParOf" srcId="{75CA0BD2-8E73-4B94-BADB-09F5EDFB2AE5}" destId="{53930A24-F698-45AC-9EB4-18D5FB1B732E}" srcOrd="8" destOrd="0" presId="urn:microsoft.com/office/officeart/2005/8/layout/list1"/>
    <dgm:cxn modelId="{2D5C84FE-F50D-433B-84CD-62AF38CE069D}" type="presParOf" srcId="{53930A24-F698-45AC-9EB4-18D5FB1B732E}" destId="{E9AA080D-476A-4394-91AE-DB82BE6F1966}" srcOrd="0" destOrd="0" presId="urn:microsoft.com/office/officeart/2005/8/layout/list1"/>
    <dgm:cxn modelId="{FD53B7A8-1ECB-4B47-90AD-3164BFF18ED2}" type="presParOf" srcId="{53930A24-F698-45AC-9EB4-18D5FB1B732E}" destId="{94203EA0-B280-42F4-BD12-914D87151863}" srcOrd="1" destOrd="0" presId="urn:microsoft.com/office/officeart/2005/8/layout/list1"/>
    <dgm:cxn modelId="{A924222C-63E9-4748-B595-0DFF09845209}" type="presParOf" srcId="{75CA0BD2-8E73-4B94-BADB-09F5EDFB2AE5}" destId="{2681D309-6054-422D-8AED-BC346AFAA81B}" srcOrd="9" destOrd="0" presId="urn:microsoft.com/office/officeart/2005/8/layout/list1"/>
    <dgm:cxn modelId="{81A81A03-EF1B-4E1B-82A9-03EE18D93E15}" type="presParOf" srcId="{75CA0BD2-8E73-4B94-BADB-09F5EDFB2AE5}" destId="{012185E3-2CC6-4303-ABD4-D05085CB344A}" srcOrd="10" destOrd="0" presId="urn:microsoft.com/office/officeart/2005/8/layout/list1"/>
    <dgm:cxn modelId="{60C0C64B-9011-4F5E-8929-F0B0BBF73C49}" type="presParOf" srcId="{75CA0BD2-8E73-4B94-BADB-09F5EDFB2AE5}" destId="{89EF705F-4270-43A0-9162-CBB5694825DA}" srcOrd="11" destOrd="0" presId="urn:microsoft.com/office/officeart/2005/8/layout/list1"/>
    <dgm:cxn modelId="{AECDD2F3-501D-472C-84F0-9260773F036F}" type="presParOf" srcId="{75CA0BD2-8E73-4B94-BADB-09F5EDFB2AE5}" destId="{114E36ED-A8C2-4FF0-8FF7-70213DEC446C}" srcOrd="12" destOrd="0" presId="urn:microsoft.com/office/officeart/2005/8/layout/list1"/>
    <dgm:cxn modelId="{290B3785-9918-47AC-B069-BDE0F95D343D}" type="presParOf" srcId="{114E36ED-A8C2-4FF0-8FF7-70213DEC446C}" destId="{952CA7EB-AE03-401C-8C42-59C3601B21FA}" srcOrd="0" destOrd="0" presId="urn:microsoft.com/office/officeart/2005/8/layout/list1"/>
    <dgm:cxn modelId="{30A6678A-5A2D-493F-A692-A8EB14C2796F}" type="presParOf" srcId="{114E36ED-A8C2-4FF0-8FF7-70213DEC446C}" destId="{B1D22737-0E59-4AB5-9F8F-975E9AA86D86}" srcOrd="1" destOrd="0" presId="urn:microsoft.com/office/officeart/2005/8/layout/list1"/>
    <dgm:cxn modelId="{B755E329-5EBD-44AE-AAF7-772A8E47115B}" type="presParOf" srcId="{75CA0BD2-8E73-4B94-BADB-09F5EDFB2AE5}" destId="{5D8D446E-03B2-4793-A7CD-F560EA744556}" srcOrd="13" destOrd="0" presId="urn:microsoft.com/office/officeart/2005/8/layout/list1"/>
    <dgm:cxn modelId="{F3A32337-D887-4CEF-94AC-B56EA28F3B1D}" type="presParOf" srcId="{75CA0BD2-8E73-4B94-BADB-09F5EDFB2AE5}" destId="{F5DD4162-1C20-4B29-8915-18BA43F24ABF}" srcOrd="14" destOrd="0" presId="urn:microsoft.com/office/officeart/2005/8/layout/list1"/>
    <dgm:cxn modelId="{12C48757-1E20-4331-BF70-F1E6C6974BA6}" type="presParOf" srcId="{75CA0BD2-8E73-4B94-BADB-09F5EDFB2AE5}" destId="{B629A648-A555-495F-9843-A2FD744F49A7}" srcOrd="15" destOrd="0" presId="urn:microsoft.com/office/officeart/2005/8/layout/list1"/>
    <dgm:cxn modelId="{425C982C-2F52-4B74-B9F0-E43D34B17486}" type="presParOf" srcId="{75CA0BD2-8E73-4B94-BADB-09F5EDFB2AE5}" destId="{D7B8494A-EBBC-4B53-991B-8FBA5AA2A835}" srcOrd="16" destOrd="0" presId="urn:microsoft.com/office/officeart/2005/8/layout/list1"/>
    <dgm:cxn modelId="{6B71BDB5-B16E-49C0-9462-F8012A17E9DC}" type="presParOf" srcId="{D7B8494A-EBBC-4B53-991B-8FBA5AA2A835}" destId="{B2D699F1-699B-4E99-AB59-639052BB9F18}" srcOrd="0" destOrd="0" presId="urn:microsoft.com/office/officeart/2005/8/layout/list1"/>
    <dgm:cxn modelId="{D60FED5D-8BF2-41F3-A7D6-E3E622A4F3EB}" type="presParOf" srcId="{D7B8494A-EBBC-4B53-991B-8FBA5AA2A835}" destId="{8662E8EC-FF93-4E5F-907A-211650112B55}" srcOrd="1" destOrd="0" presId="urn:microsoft.com/office/officeart/2005/8/layout/list1"/>
    <dgm:cxn modelId="{52E83B7D-E012-488C-9683-5047D2340FEC}" type="presParOf" srcId="{75CA0BD2-8E73-4B94-BADB-09F5EDFB2AE5}" destId="{1D253F1B-6489-4814-A798-C718F43BBE6A}" srcOrd="17" destOrd="0" presId="urn:microsoft.com/office/officeart/2005/8/layout/list1"/>
    <dgm:cxn modelId="{51843178-2DAD-4FA2-A614-E65D06656007}" type="presParOf" srcId="{75CA0BD2-8E73-4B94-BADB-09F5EDFB2AE5}" destId="{7A556AF7-0686-482B-A4C8-01CFBC3247BA}" srcOrd="18" destOrd="0" presId="urn:microsoft.com/office/officeart/2005/8/layout/list1"/>
    <dgm:cxn modelId="{999751D6-88D6-465E-AB80-DBF001387370}" type="presParOf" srcId="{75CA0BD2-8E73-4B94-BADB-09F5EDFB2AE5}" destId="{F362FEB1-8ABC-4636-8650-7E672C8F31F9}" srcOrd="19" destOrd="0" presId="urn:microsoft.com/office/officeart/2005/8/layout/list1"/>
    <dgm:cxn modelId="{BF948BB3-A714-4597-BF7D-AB9BAD2DDA3B}" type="presParOf" srcId="{75CA0BD2-8E73-4B94-BADB-09F5EDFB2AE5}" destId="{427C842A-DA78-43D8-ACEB-DB3DA9EBD8C4}" srcOrd="20" destOrd="0" presId="urn:microsoft.com/office/officeart/2005/8/layout/list1"/>
    <dgm:cxn modelId="{69D2DFAB-C9D7-49F2-990D-0D7A4AC7C1A3}" type="presParOf" srcId="{427C842A-DA78-43D8-ACEB-DB3DA9EBD8C4}" destId="{EE7EB2AE-98F5-4EF4-8A74-BF17311A96ED}" srcOrd="0" destOrd="0" presId="urn:microsoft.com/office/officeart/2005/8/layout/list1"/>
    <dgm:cxn modelId="{3488790B-0E72-4549-8D37-9633787F016E}" type="presParOf" srcId="{427C842A-DA78-43D8-ACEB-DB3DA9EBD8C4}" destId="{31C45C33-7F2D-4B44-AD60-4B22F2699751}" srcOrd="1" destOrd="0" presId="urn:microsoft.com/office/officeart/2005/8/layout/list1"/>
    <dgm:cxn modelId="{EF3EB0D4-6F34-4B42-BA9F-FC1CFFB33C46}" type="presParOf" srcId="{75CA0BD2-8E73-4B94-BADB-09F5EDFB2AE5}" destId="{9B280B1F-7FBF-4BD3-A576-FC3681CB2D93}" srcOrd="21" destOrd="0" presId="urn:microsoft.com/office/officeart/2005/8/layout/list1"/>
    <dgm:cxn modelId="{1DFBF65D-D270-4DDD-B3C9-F55B7DECDFC1}" type="presParOf" srcId="{75CA0BD2-8E73-4B94-BADB-09F5EDFB2AE5}" destId="{6325FD1B-10A0-40CC-96DE-D01EBD409702}" srcOrd="22" destOrd="0" presId="urn:microsoft.com/office/officeart/2005/8/layout/list1"/>
    <dgm:cxn modelId="{8FEF8767-F2B3-4005-9C01-9A48FD7EB793}" type="presParOf" srcId="{75CA0BD2-8E73-4B94-BADB-09F5EDFB2AE5}" destId="{D69B38F7-AD21-4FC4-B3A8-E9D50C183E48}" srcOrd="23" destOrd="0" presId="urn:microsoft.com/office/officeart/2005/8/layout/list1"/>
    <dgm:cxn modelId="{CBD33CF6-C9E6-4EF6-8C4F-21D8B75E7D38}" type="presParOf" srcId="{75CA0BD2-8E73-4B94-BADB-09F5EDFB2AE5}" destId="{463FFE91-3BA8-40BF-AF23-D19E27DB0E54}" srcOrd="24" destOrd="0" presId="urn:microsoft.com/office/officeart/2005/8/layout/list1"/>
    <dgm:cxn modelId="{A140F6F0-76FA-4A47-96F2-B82B8E9FBC8A}" type="presParOf" srcId="{463FFE91-3BA8-40BF-AF23-D19E27DB0E54}" destId="{BCEC504D-CD4C-497A-B5B2-4EEAA36886B2}" srcOrd="0" destOrd="0" presId="urn:microsoft.com/office/officeart/2005/8/layout/list1"/>
    <dgm:cxn modelId="{47D8AE16-0861-49D2-823E-97D788E1CFD6}" type="presParOf" srcId="{463FFE91-3BA8-40BF-AF23-D19E27DB0E54}" destId="{91FC7FD7-A2FC-4C3E-A675-640F82DB861B}" srcOrd="1" destOrd="0" presId="urn:microsoft.com/office/officeart/2005/8/layout/list1"/>
    <dgm:cxn modelId="{8E525739-C634-463D-BAFA-12FCE59301D5}" type="presParOf" srcId="{75CA0BD2-8E73-4B94-BADB-09F5EDFB2AE5}" destId="{7B928449-ABA1-481B-9D90-2717C5E79B72}" srcOrd="25" destOrd="0" presId="urn:microsoft.com/office/officeart/2005/8/layout/list1"/>
    <dgm:cxn modelId="{C1081A88-7359-45A0-B185-B04B4F1E3DAE}" type="presParOf" srcId="{75CA0BD2-8E73-4B94-BADB-09F5EDFB2AE5}" destId="{D1D121AF-12EE-49C8-8CAD-5606685E640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478E2-96F7-429A-8130-0506EE4A158E}">
      <dsp:nvSpPr>
        <dsp:cNvPr id="0" name=""/>
        <dsp:cNvSpPr/>
      </dsp:nvSpPr>
      <dsp:spPr>
        <a:xfrm>
          <a:off x="74680" y="0"/>
          <a:ext cx="5123350" cy="4302286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9436" tIns="330200" rIns="399436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What is a circular economy?</a:t>
          </a:r>
          <a:endParaRPr 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Definition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International and EU context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Links between circular economy and procurement</a:t>
          </a:r>
        </a:p>
      </dsp:txBody>
      <dsp:txXfrm>
        <a:off x="74680" y="1634868"/>
        <a:ext cx="5123350" cy="2581371"/>
      </dsp:txXfrm>
    </dsp:sp>
    <dsp:sp modelId="{AD269D4D-F985-4BA3-8034-DCADA42AE1E8}">
      <dsp:nvSpPr>
        <dsp:cNvPr id="0" name=""/>
        <dsp:cNvSpPr/>
      </dsp:nvSpPr>
      <dsp:spPr>
        <a:xfrm>
          <a:off x="1917645" y="430228"/>
          <a:ext cx="1290685" cy="1290685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27" tIns="12700" rIns="10062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2106661" y="619244"/>
        <a:ext cx="912653" cy="912653"/>
      </dsp:txXfrm>
    </dsp:sp>
    <dsp:sp modelId="{6FEAA313-733F-49A6-BAA7-36F858304588}">
      <dsp:nvSpPr>
        <dsp:cNvPr id="0" name=""/>
        <dsp:cNvSpPr/>
      </dsp:nvSpPr>
      <dsp:spPr>
        <a:xfrm>
          <a:off x="1313" y="4302214"/>
          <a:ext cx="5123350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12E8A-9D55-4E51-9B63-05EFD8E9CE19}">
      <dsp:nvSpPr>
        <dsp:cNvPr id="0" name=""/>
        <dsp:cNvSpPr/>
      </dsp:nvSpPr>
      <dsp:spPr>
        <a:xfrm>
          <a:off x="5636999" y="0"/>
          <a:ext cx="5123350" cy="4302286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9436" tIns="330200" rIns="399436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/>
            <a:t>What is a circular procurement</a:t>
          </a:r>
          <a:r>
            <a:rPr lang="de-DE" sz="2400" b="1" kern="1200" dirty="0"/>
            <a:t>?</a:t>
          </a:r>
          <a:endParaRPr 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Definition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Approaches to circular procurement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Recommended reading, references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Practical case studies</a:t>
          </a:r>
        </a:p>
      </dsp:txBody>
      <dsp:txXfrm>
        <a:off x="5636999" y="1634868"/>
        <a:ext cx="5123350" cy="2581371"/>
      </dsp:txXfrm>
    </dsp:sp>
    <dsp:sp modelId="{FBF7FE8C-AFCE-4E36-B883-353C92CB9701}">
      <dsp:nvSpPr>
        <dsp:cNvPr id="0" name=""/>
        <dsp:cNvSpPr/>
      </dsp:nvSpPr>
      <dsp:spPr>
        <a:xfrm>
          <a:off x="7553331" y="430228"/>
          <a:ext cx="1290685" cy="1290685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27" tIns="12700" rIns="10062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7742347" y="619244"/>
        <a:ext cx="912653" cy="912653"/>
      </dsp:txXfrm>
    </dsp:sp>
    <dsp:sp modelId="{C8FA90B2-AE74-4CD1-91DE-93B261A0A43C}">
      <dsp:nvSpPr>
        <dsp:cNvPr id="0" name=""/>
        <dsp:cNvSpPr/>
      </dsp:nvSpPr>
      <dsp:spPr>
        <a:xfrm>
          <a:off x="5636999" y="4302214"/>
          <a:ext cx="5123350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ACA87-C4E2-4A63-A736-6D8D1ABE0CCF}">
      <dsp:nvSpPr>
        <dsp:cNvPr id="0" name=""/>
        <dsp:cNvSpPr/>
      </dsp:nvSpPr>
      <dsp:spPr>
        <a:xfrm>
          <a:off x="1993701" y="283062"/>
          <a:ext cx="3658036" cy="365803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Consumption and use</a:t>
          </a:r>
        </a:p>
      </dsp:txBody>
      <dsp:txXfrm>
        <a:off x="3921573" y="1058217"/>
        <a:ext cx="1306441" cy="1088701"/>
      </dsp:txXfrm>
    </dsp:sp>
    <dsp:sp modelId="{2DCA3137-5922-4B87-9892-B672DAF211EA}">
      <dsp:nvSpPr>
        <dsp:cNvPr id="0" name=""/>
        <dsp:cNvSpPr/>
      </dsp:nvSpPr>
      <dsp:spPr>
        <a:xfrm>
          <a:off x="1918363" y="413706"/>
          <a:ext cx="3658036" cy="365803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Re-use / Repair / Recycling</a:t>
          </a:r>
        </a:p>
      </dsp:txBody>
      <dsp:txXfrm>
        <a:off x="2789324" y="2787075"/>
        <a:ext cx="1959662" cy="958057"/>
      </dsp:txXfrm>
    </dsp:sp>
    <dsp:sp modelId="{0FC199F2-83A7-4ADB-B86F-FE47E76EEFB6}">
      <dsp:nvSpPr>
        <dsp:cNvPr id="0" name=""/>
        <dsp:cNvSpPr/>
      </dsp:nvSpPr>
      <dsp:spPr>
        <a:xfrm>
          <a:off x="1843025" y="283062"/>
          <a:ext cx="3658036" cy="365803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Manufacturing / Design</a:t>
          </a:r>
        </a:p>
      </dsp:txBody>
      <dsp:txXfrm>
        <a:off x="2266747" y="1058217"/>
        <a:ext cx="1306441" cy="1088701"/>
      </dsp:txXfrm>
    </dsp:sp>
    <dsp:sp modelId="{D97860FA-10BB-4633-90D3-D0433DFCB18F}">
      <dsp:nvSpPr>
        <dsp:cNvPr id="0" name=""/>
        <dsp:cNvSpPr/>
      </dsp:nvSpPr>
      <dsp:spPr>
        <a:xfrm>
          <a:off x="1767553" y="56612"/>
          <a:ext cx="4110935" cy="411093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5E50D2-DE31-4961-95CB-79BBFB4E0643}">
      <dsp:nvSpPr>
        <dsp:cNvPr id="0" name=""/>
        <dsp:cNvSpPr/>
      </dsp:nvSpPr>
      <dsp:spPr>
        <a:xfrm>
          <a:off x="1691913" y="187025"/>
          <a:ext cx="4110935" cy="411093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87EEEF-AA48-4211-BC4F-4834B2677988}">
      <dsp:nvSpPr>
        <dsp:cNvPr id="0" name=""/>
        <dsp:cNvSpPr/>
      </dsp:nvSpPr>
      <dsp:spPr>
        <a:xfrm>
          <a:off x="1616273" y="56612"/>
          <a:ext cx="4110935" cy="411093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F1951-E24B-4B82-86C4-B4C1EE7DB527}">
      <dsp:nvSpPr>
        <dsp:cNvPr id="0" name=""/>
        <dsp:cNvSpPr/>
      </dsp:nvSpPr>
      <dsp:spPr>
        <a:xfrm rot="16200000">
          <a:off x="1608656" y="-1608656"/>
          <a:ext cx="2040487" cy="5257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Production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600" b="1" kern="1200" dirty="0"/>
            <a:t>Objectives: </a:t>
          </a:r>
          <a:r>
            <a:rPr lang="en-US" sz="1600" b="0" kern="1200" dirty="0"/>
            <a:t>Circular Product Design, Innovative production processes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600" b="1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Key actions: Eco-design Directive, Extended Producer Liability</a:t>
          </a:r>
        </a:p>
      </dsp:txBody>
      <dsp:txXfrm rot="5400000">
        <a:off x="0" y="0"/>
        <a:ext cx="5257800" cy="1530365"/>
      </dsp:txXfrm>
    </dsp:sp>
    <dsp:sp modelId="{5FA6D8B6-115D-46D6-A310-4E2E2CB7F9D7}">
      <dsp:nvSpPr>
        <dsp:cNvPr id="0" name=""/>
        <dsp:cNvSpPr/>
      </dsp:nvSpPr>
      <dsp:spPr>
        <a:xfrm>
          <a:off x="5257800" y="0"/>
          <a:ext cx="5257800" cy="2040487"/>
        </a:xfrm>
        <a:prstGeom prst="round1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Consumption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Objectives: </a:t>
          </a:r>
          <a:r>
            <a:rPr lang="en-US" sz="1600" b="0" kern="1200" dirty="0"/>
            <a:t>Product re-use, repair, support new form of consumptions, provide reliable information to customers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Key actions: </a:t>
          </a:r>
          <a:r>
            <a:rPr lang="en-US" sz="1600" b="1" i="1" kern="1200" dirty="0"/>
            <a:t>Procurement Directives (circular criteria in GPP), encouraging GPP</a:t>
          </a:r>
          <a:r>
            <a:rPr lang="en-US" sz="1600" b="0" kern="1200" dirty="0"/>
            <a:t>,</a:t>
          </a:r>
          <a:r>
            <a:rPr lang="en-US" sz="1600" b="1" i="1" kern="1200" dirty="0"/>
            <a:t> Labelling</a:t>
          </a:r>
        </a:p>
      </dsp:txBody>
      <dsp:txXfrm>
        <a:off x="5257800" y="0"/>
        <a:ext cx="5257800" cy="1530365"/>
      </dsp:txXfrm>
    </dsp:sp>
    <dsp:sp modelId="{1341B60E-F1A3-4997-8899-7603D8409093}">
      <dsp:nvSpPr>
        <dsp:cNvPr id="0" name=""/>
        <dsp:cNvSpPr/>
      </dsp:nvSpPr>
      <dsp:spPr>
        <a:xfrm rot="10800000">
          <a:off x="0" y="2040487"/>
          <a:ext cx="5257800" cy="2040487"/>
        </a:xfrm>
        <a:prstGeom prst="round1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2000" b="1" kern="1200" dirty="0"/>
            <a:t>Waste Management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b="1" kern="1200" dirty="0"/>
            <a:t>Objectives: </a:t>
          </a:r>
          <a:r>
            <a:rPr lang="en-US" sz="1600" b="0" kern="1200" dirty="0"/>
            <a:t>improve waste management practices, optimize implementation (</a:t>
          </a:r>
          <a:r>
            <a:rPr lang="en-US" sz="1600" b="0" i="0" kern="1200" dirty="0"/>
            <a:t>recycling 65% of municipal waste and </a:t>
          </a:r>
          <a:r>
            <a:rPr lang="de-DE" sz="1600" b="0" i="0" kern="1200" dirty="0"/>
            <a:t>75% of packaging waste, </a:t>
          </a:r>
          <a:r>
            <a:rPr lang="en-US" sz="1600" b="0" i="0" kern="1200" dirty="0"/>
            <a:t>reduce landfill to maximum of 10%</a:t>
          </a:r>
          <a:r>
            <a:rPr lang="de-DE" sz="1600" b="0" i="0" kern="1200" dirty="0"/>
            <a:t> </a:t>
          </a:r>
          <a:r>
            <a:rPr lang="en-US" sz="1600" b="0" i="0" kern="1200" dirty="0"/>
            <a:t>by 2030)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b="0" kern="1200" dirty="0"/>
            <a:t>Key actions : revised targets for recycling, reduce landfill, coherence of waste hierarchy and investments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 rot="10800000">
        <a:off x="0" y="2550608"/>
        <a:ext cx="5257800" cy="1530365"/>
      </dsp:txXfrm>
    </dsp:sp>
    <dsp:sp modelId="{97D7A706-8DB2-49C7-ADA4-6F6881C9C3D7}">
      <dsp:nvSpPr>
        <dsp:cNvPr id="0" name=""/>
        <dsp:cNvSpPr/>
      </dsp:nvSpPr>
      <dsp:spPr>
        <a:xfrm rot="5400000">
          <a:off x="6866456" y="431830"/>
          <a:ext cx="2040487" cy="5257800"/>
        </a:xfrm>
        <a:prstGeom prst="round1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Secondary Raw Materials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Objectives: </a:t>
          </a:r>
          <a:r>
            <a:rPr lang="en-US" sz="1600" b="0" kern="1200" dirty="0"/>
            <a:t>increase the use of secondary raw materials and recycled nutrients, safe management of chemicals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Key actions: regulation of fertilizers, minimum requirements for re-used water, cross-border transfer of waste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</dsp:txBody>
      <dsp:txXfrm rot="-5400000">
        <a:off x="5257800" y="2550608"/>
        <a:ext cx="5257800" cy="1530365"/>
      </dsp:txXfrm>
    </dsp:sp>
    <dsp:sp modelId="{048F2153-6515-4A1C-AACA-765C2816E021}">
      <dsp:nvSpPr>
        <dsp:cNvPr id="0" name=""/>
        <dsp:cNvSpPr/>
      </dsp:nvSpPr>
      <dsp:spPr>
        <a:xfrm>
          <a:off x="4257671" y="1752640"/>
          <a:ext cx="2000256" cy="57569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Action areas </a:t>
          </a:r>
        </a:p>
      </dsp:txBody>
      <dsp:txXfrm>
        <a:off x="4285774" y="1780743"/>
        <a:ext cx="1944050" cy="5194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DB6F8-0C20-44DF-B78D-E3E703164EE9}">
      <dsp:nvSpPr>
        <dsp:cNvPr id="0" name=""/>
        <dsp:cNvSpPr/>
      </dsp:nvSpPr>
      <dsp:spPr>
        <a:xfrm>
          <a:off x="5656" y="1061450"/>
          <a:ext cx="2788071" cy="94250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Procurement includes “circular” criteria</a:t>
          </a:r>
        </a:p>
      </dsp:txBody>
      <dsp:txXfrm>
        <a:off x="476910" y="1061450"/>
        <a:ext cx="1845563" cy="942508"/>
      </dsp:txXfrm>
    </dsp:sp>
    <dsp:sp modelId="{D0EB379D-99AF-4814-BC12-6A8BD4B85BF3}">
      <dsp:nvSpPr>
        <dsp:cNvPr id="0" name=""/>
        <dsp:cNvSpPr/>
      </dsp:nvSpPr>
      <dsp:spPr>
        <a:xfrm>
          <a:off x="5656" y="2121773"/>
          <a:ext cx="2230457" cy="89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Improved products, services with GPP and circular criteria</a:t>
          </a:r>
        </a:p>
      </dsp:txBody>
      <dsp:txXfrm>
        <a:off x="5656" y="2121773"/>
        <a:ext cx="2230457" cy="897750"/>
      </dsp:txXfrm>
    </dsp:sp>
    <dsp:sp modelId="{A5908FC7-181F-4258-AF08-243ACB11E64C}">
      <dsp:nvSpPr>
        <dsp:cNvPr id="0" name=""/>
        <dsp:cNvSpPr/>
      </dsp:nvSpPr>
      <dsp:spPr>
        <a:xfrm>
          <a:off x="2577728" y="1061450"/>
          <a:ext cx="2788071" cy="942508"/>
        </a:xfrm>
        <a:prstGeom prst="chevr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Procuring new circular products</a:t>
          </a:r>
        </a:p>
      </dsp:txBody>
      <dsp:txXfrm>
        <a:off x="3048982" y="1061450"/>
        <a:ext cx="1845563" cy="942508"/>
      </dsp:txXfrm>
    </dsp:sp>
    <dsp:sp modelId="{95A358EA-569A-47F8-8BCA-2EB77810D5BB}">
      <dsp:nvSpPr>
        <dsp:cNvPr id="0" name=""/>
        <dsp:cNvSpPr/>
      </dsp:nvSpPr>
      <dsp:spPr>
        <a:xfrm>
          <a:off x="2577728" y="2121773"/>
          <a:ext cx="2230457" cy="89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During PPI developed products (with longer life-cycle)</a:t>
          </a:r>
        </a:p>
      </dsp:txBody>
      <dsp:txXfrm>
        <a:off x="2577728" y="2121773"/>
        <a:ext cx="2230457" cy="897750"/>
      </dsp:txXfrm>
    </dsp:sp>
    <dsp:sp modelId="{A8BAC488-F455-4334-A081-29858A669896}">
      <dsp:nvSpPr>
        <dsp:cNvPr id="0" name=""/>
        <dsp:cNvSpPr/>
      </dsp:nvSpPr>
      <dsp:spPr>
        <a:xfrm>
          <a:off x="5149800" y="1061450"/>
          <a:ext cx="2788071" cy="942508"/>
        </a:xfrm>
        <a:prstGeom prst="chevr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Procurement of services instead of products (product-service systems)</a:t>
          </a:r>
        </a:p>
      </dsp:txBody>
      <dsp:txXfrm>
        <a:off x="5621054" y="1061450"/>
        <a:ext cx="1845563" cy="942508"/>
      </dsp:txXfrm>
    </dsp:sp>
    <dsp:sp modelId="{DF44DD00-DAC1-4FB3-BBC9-1E85F632963B}">
      <dsp:nvSpPr>
        <dsp:cNvPr id="0" name=""/>
        <dsp:cNvSpPr/>
      </dsp:nvSpPr>
      <dsp:spPr>
        <a:xfrm>
          <a:off x="5149800" y="2121773"/>
          <a:ext cx="2230457" cy="89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Supporting new business models e.g. leasing, pay per use, selling back, shared used</a:t>
          </a:r>
        </a:p>
      </dsp:txBody>
      <dsp:txXfrm>
        <a:off x="5149800" y="2121773"/>
        <a:ext cx="2230457" cy="897750"/>
      </dsp:txXfrm>
    </dsp:sp>
    <dsp:sp modelId="{BCFF62A8-1A83-415C-8E01-56659598D992}">
      <dsp:nvSpPr>
        <dsp:cNvPr id="0" name=""/>
        <dsp:cNvSpPr/>
      </dsp:nvSpPr>
      <dsp:spPr>
        <a:xfrm>
          <a:off x="7721871" y="1061450"/>
          <a:ext cx="2788071" cy="942508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Procure to promote circular ecosystems</a:t>
          </a:r>
        </a:p>
      </dsp:txBody>
      <dsp:txXfrm>
        <a:off x="8193125" y="1061450"/>
        <a:ext cx="1845563" cy="942508"/>
      </dsp:txXfrm>
    </dsp:sp>
    <dsp:sp modelId="{B477EF3D-9F07-4EB3-9A35-09C0DDE7EB2F}">
      <dsp:nvSpPr>
        <dsp:cNvPr id="0" name=""/>
        <dsp:cNvSpPr/>
      </dsp:nvSpPr>
      <dsp:spPr>
        <a:xfrm>
          <a:off x="7791015" y="1674226"/>
          <a:ext cx="2230457" cy="89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Waste as a research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Promoting closed loops</a:t>
          </a:r>
        </a:p>
      </dsp:txBody>
      <dsp:txXfrm>
        <a:off x="7791015" y="1674226"/>
        <a:ext cx="2230457" cy="8977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7B8AF-78CC-4139-896C-B06A9275C95B}">
      <dsp:nvSpPr>
        <dsp:cNvPr id="0" name=""/>
        <dsp:cNvSpPr/>
      </dsp:nvSpPr>
      <dsp:spPr>
        <a:xfrm>
          <a:off x="0" y="612268"/>
          <a:ext cx="111823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7525A-E17A-47DE-8283-D0936B48EBEF}">
      <dsp:nvSpPr>
        <dsp:cNvPr id="0" name=""/>
        <dsp:cNvSpPr/>
      </dsp:nvSpPr>
      <dsp:spPr>
        <a:xfrm>
          <a:off x="559117" y="178090"/>
          <a:ext cx="8030928" cy="58177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866" tIns="0" rIns="29586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kern="1200" dirty="0">
              <a:hlinkClick xmlns:r="http://schemas.openxmlformats.org/officeDocument/2006/relationships" r:id="rId1"/>
            </a:rPr>
            <a:t>Green Public Procurement and the Action Plan </a:t>
          </a:r>
          <a:r>
            <a:rPr lang="de-DE" sz="1200" b="0" kern="1200" dirty="0" err="1">
              <a:hlinkClick xmlns:r="http://schemas.openxmlformats.org/officeDocument/2006/relationships" r:id="rId1"/>
            </a:rPr>
            <a:t>for</a:t>
          </a:r>
          <a:r>
            <a:rPr lang="de-DE" sz="1200" b="0" kern="1200" dirty="0">
              <a:hlinkClick xmlns:r="http://schemas.openxmlformats.org/officeDocument/2006/relationships" r:id="rId1"/>
            </a:rPr>
            <a:t> the Circular Economy</a:t>
          </a:r>
          <a:r>
            <a:rPr lang="de-DE" sz="1200" b="0" kern="1200" dirty="0"/>
            <a:t>, European Parliament, June 2017</a:t>
          </a:r>
          <a:endParaRPr lang="en-US" sz="1200" b="0" kern="1200" dirty="0"/>
        </a:p>
      </dsp:txBody>
      <dsp:txXfrm>
        <a:off x="587517" y="206490"/>
        <a:ext cx="7974128" cy="524977"/>
      </dsp:txXfrm>
    </dsp:sp>
    <dsp:sp modelId="{9356BE21-6303-4011-B289-7061A91F0156}">
      <dsp:nvSpPr>
        <dsp:cNvPr id="0" name=""/>
        <dsp:cNvSpPr/>
      </dsp:nvSpPr>
      <dsp:spPr>
        <a:xfrm>
          <a:off x="0" y="1329050"/>
          <a:ext cx="111823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0649A5-B05C-4094-BF94-E44051CE792A}">
      <dsp:nvSpPr>
        <dsp:cNvPr id="0" name=""/>
        <dsp:cNvSpPr/>
      </dsp:nvSpPr>
      <dsp:spPr>
        <a:xfrm>
          <a:off x="559117" y="918268"/>
          <a:ext cx="8049010" cy="558382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866" tIns="0" rIns="29586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hlinkClick xmlns:r="http://schemas.openxmlformats.org/officeDocument/2006/relationships" r:id="rId2"/>
            </a:rPr>
            <a:t>Report from the EC on the implementation of the Circular Economy Action Plan</a:t>
          </a:r>
          <a:r>
            <a:rPr lang="de-DE" sz="1200" kern="1200" dirty="0"/>
            <a:t>, European Commission, January 2017</a:t>
          </a:r>
          <a:endParaRPr lang="en-US" sz="1200" kern="1200" dirty="0"/>
        </a:p>
      </dsp:txBody>
      <dsp:txXfrm>
        <a:off x="586375" y="945526"/>
        <a:ext cx="7994494" cy="503866"/>
      </dsp:txXfrm>
    </dsp:sp>
    <dsp:sp modelId="{012185E3-2CC6-4303-ABD4-D05085CB344A}">
      <dsp:nvSpPr>
        <dsp:cNvPr id="0" name=""/>
        <dsp:cNvSpPr/>
      </dsp:nvSpPr>
      <dsp:spPr>
        <a:xfrm>
          <a:off x="0" y="2012159"/>
          <a:ext cx="111823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03EA0-B280-42F4-BD12-914D87151863}">
      <dsp:nvSpPr>
        <dsp:cNvPr id="0" name=""/>
        <dsp:cNvSpPr/>
      </dsp:nvSpPr>
      <dsp:spPr>
        <a:xfrm>
          <a:off x="559117" y="1635050"/>
          <a:ext cx="8097385" cy="52470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866" tIns="0" rIns="29586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hlinkClick xmlns:r="http://schemas.openxmlformats.org/officeDocument/2006/relationships" r:id="rId3"/>
            </a:rPr>
            <a:t>Circular Public Procurement in the Nordic Countries</a:t>
          </a:r>
          <a:r>
            <a:rPr lang="de-DE" sz="1200" kern="1200" dirty="0"/>
            <a:t>, Nordic Council of Ministers, 2017</a:t>
          </a:r>
          <a:endParaRPr lang="en-US" sz="1200" kern="1200" dirty="0"/>
        </a:p>
      </dsp:txBody>
      <dsp:txXfrm>
        <a:off x="584731" y="1660664"/>
        <a:ext cx="8046157" cy="473481"/>
      </dsp:txXfrm>
    </dsp:sp>
    <dsp:sp modelId="{F5DD4162-1C20-4B29-8915-18BA43F24ABF}">
      <dsp:nvSpPr>
        <dsp:cNvPr id="0" name=""/>
        <dsp:cNvSpPr/>
      </dsp:nvSpPr>
      <dsp:spPr>
        <a:xfrm>
          <a:off x="0" y="2641699"/>
          <a:ext cx="111823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22737-0E59-4AB5-9F8F-975E9AA86D86}">
      <dsp:nvSpPr>
        <dsp:cNvPr id="0" name=""/>
        <dsp:cNvSpPr/>
      </dsp:nvSpPr>
      <dsp:spPr>
        <a:xfrm>
          <a:off x="559117" y="2318159"/>
          <a:ext cx="8049010" cy="471139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866" tIns="0" rIns="29586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hlinkClick xmlns:r="http://schemas.openxmlformats.org/officeDocument/2006/relationships" r:id="rId4"/>
            </a:rPr>
            <a:t>Using</a:t>
          </a:r>
          <a:r>
            <a:rPr lang="de-DE" sz="1200" kern="1200" dirty="0">
              <a:hlinkClick xmlns:r="http://schemas.openxmlformats.org/officeDocument/2006/relationships" r:id="rId4"/>
            </a:rPr>
            <a:t> </a:t>
          </a:r>
          <a:r>
            <a:rPr lang="de-DE" sz="1200" kern="1200" dirty="0" err="1">
              <a:hlinkClick xmlns:r="http://schemas.openxmlformats.org/officeDocument/2006/relationships" r:id="rId4"/>
            </a:rPr>
            <a:t>Product</a:t>
          </a:r>
          <a:r>
            <a:rPr lang="de-DE" sz="1200" kern="1200" dirty="0">
              <a:hlinkClick xmlns:r="http://schemas.openxmlformats.org/officeDocument/2006/relationships" r:id="rId4"/>
            </a:rPr>
            <a:t> Service Systems to </a:t>
          </a:r>
          <a:r>
            <a:rPr lang="de-DE" sz="1200" kern="1200" dirty="0" err="1">
              <a:hlinkClick xmlns:r="http://schemas.openxmlformats.org/officeDocument/2006/relationships" r:id="rId4"/>
            </a:rPr>
            <a:t>Enhance</a:t>
          </a:r>
          <a:r>
            <a:rPr lang="de-DE" sz="1200" kern="1200" dirty="0">
              <a:hlinkClick xmlns:r="http://schemas.openxmlformats.org/officeDocument/2006/relationships" r:id="rId4"/>
            </a:rPr>
            <a:t> </a:t>
          </a:r>
          <a:r>
            <a:rPr lang="de-DE" sz="1200" kern="1200" dirty="0" err="1">
              <a:hlinkClick xmlns:r="http://schemas.openxmlformats.org/officeDocument/2006/relationships" r:id="rId4"/>
            </a:rPr>
            <a:t>Sustainable</a:t>
          </a:r>
          <a:r>
            <a:rPr lang="de-DE" sz="1200" kern="1200" dirty="0">
              <a:hlinkClick xmlns:r="http://schemas.openxmlformats.org/officeDocument/2006/relationships" r:id="rId4"/>
            </a:rPr>
            <a:t> Public Procurement</a:t>
          </a:r>
          <a:r>
            <a:rPr lang="de-DE" sz="1200" kern="1200" dirty="0"/>
            <a:t>, UNEP, May 2015</a:t>
          </a:r>
          <a:endParaRPr lang="en-US" sz="1200" kern="1200" dirty="0"/>
        </a:p>
      </dsp:txBody>
      <dsp:txXfrm>
        <a:off x="582116" y="2341158"/>
        <a:ext cx="8003012" cy="425141"/>
      </dsp:txXfrm>
    </dsp:sp>
    <dsp:sp modelId="{7A556AF7-0686-482B-A4C8-01CFBC3247BA}">
      <dsp:nvSpPr>
        <dsp:cNvPr id="0" name=""/>
        <dsp:cNvSpPr/>
      </dsp:nvSpPr>
      <dsp:spPr>
        <a:xfrm>
          <a:off x="0" y="3283698"/>
          <a:ext cx="111823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2E8EC-FF93-4E5F-907A-211650112B55}">
      <dsp:nvSpPr>
        <dsp:cNvPr id="0" name=""/>
        <dsp:cNvSpPr/>
      </dsp:nvSpPr>
      <dsp:spPr>
        <a:xfrm>
          <a:off x="559117" y="2947699"/>
          <a:ext cx="8066075" cy="48359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866" tIns="0" rIns="29586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hlinkClick xmlns:r="http://schemas.openxmlformats.org/officeDocument/2006/relationships" r:id="rId5"/>
            </a:rPr>
            <a:t>Public Procurement </a:t>
          </a:r>
          <a:r>
            <a:rPr lang="de-DE" sz="1200" kern="1200" dirty="0" err="1">
              <a:hlinkClick xmlns:r="http://schemas.openxmlformats.org/officeDocument/2006/relationships" r:id="rId5"/>
            </a:rPr>
            <a:t>for</a:t>
          </a:r>
          <a:r>
            <a:rPr lang="de-DE" sz="1200" kern="1200" dirty="0">
              <a:hlinkClick xmlns:r="http://schemas.openxmlformats.org/officeDocument/2006/relationships" r:id="rId5"/>
            </a:rPr>
            <a:t> a Circular Economy</a:t>
          </a:r>
          <a:r>
            <a:rPr lang="de-DE" sz="1200" kern="1200" dirty="0"/>
            <a:t>, European Commission, Oktober 2017</a:t>
          </a:r>
          <a:endParaRPr lang="en-US" sz="1200" kern="1200" dirty="0"/>
        </a:p>
      </dsp:txBody>
      <dsp:txXfrm>
        <a:off x="582724" y="2971306"/>
        <a:ext cx="8018861" cy="436385"/>
      </dsp:txXfrm>
    </dsp:sp>
    <dsp:sp modelId="{6325FD1B-10A0-40CC-96DE-D01EBD409702}">
      <dsp:nvSpPr>
        <dsp:cNvPr id="0" name=""/>
        <dsp:cNvSpPr/>
      </dsp:nvSpPr>
      <dsp:spPr>
        <a:xfrm>
          <a:off x="0" y="3969647"/>
          <a:ext cx="111823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45C33-7F2D-4B44-AD60-4B22F2699751}">
      <dsp:nvSpPr>
        <dsp:cNvPr id="0" name=""/>
        <dsp:cNvSpPr/>
      </dsp:nvSpPr>
      <dsp:spPr>
        <a:xfrm>
          <a:off x="559117" y="3589698"/>
          <a:ext cx="8049010" cy="527548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866" tIns="0" rIns="29586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hlinkClick xmlns:r="http://schemas.openxmlformats.org/officeDocument/2006/relationships" r:id="rId6"/>
            </a:rPr>
            <a:t>REBus project reports</a:t>
          </a:r>
          <a:r>
            <a:rPr lang="de-DE" sz="1200" kern="1200" dirty="0"/>
            <a:t>, EU Life+ Project 2015 and </a:t>
          </a:r>
          <a:r>
            <a:rPr lang="de-DE" sz="1200" kern="1200" dirty="0">
              <a:hlinkClick xmlns:r="http://schemas.openxmlformats.org/officeDocument/2006/relationships" r:id="rId7"/>
            </a:rPr>
            <a:t>Best Practice Report – Circular Procurement</a:t>
          </a:r>
          <a:r>
            <a:rPr lang="de-DE" sz="1200" kern="1200" dirty="0"/>
            <a:t>, SPP Region Horizon2020 Project, 2017</a:t>
          </a:r>
          <a:endParaRPr lang="en-US" sz="1200" kern="1200" dirty="0"/>
        </a:p>
      </dsp:txBody>
      <dsp:txXfrm>
        <a:off x="584870" y="3615451"/>
        <a:ext cx="7997504" cy="476042"/>
      </dsp:txXfrm>
    </dsp:sp>
    <dsp:sp modelId="{D1D121AF-12EE-49C8-8CAD-5606685E6404}">
      <dsp:nvSpPr>
        <dsp:cNvPr id="0" name=""/>
        <dsp:cNvSpPr/>
      </dsp:nvSpPr>
      <dsp:spPr>
        <a:xfrm>
          <a:off x="0" y="4725131"/>
          <a:ext cx="111823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C7FD7-A2FC-4C3E-A675-640F82DB861B}">
      <dsp:nvSpPr>
        <dsp:cNvPr id="0" name=""/>
        <dsp:cNvSpPr/>
      </dsp:nvSpPr>
      <dsp:spPr>
        <a:xfrm>
          <a:off x="559117" y="4275647"/>
          <a:ext cx="8049010" cy="597083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866" tIns="0" rIns="29586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hlinkClick xmlns:r="http://schemas.openxmlformats.org/officeDocument/2006/relationships" r:id="rId8"/>
            </a:rPr>
            <a:t>Moving towards a circular economy with EMAS</a:t>
          </a:r>
          <a:r>
            <a:rPr lang="de-DE" sz="1200" kern="1200" dirty="0"/>
            <a:t>, European Commission, Oktober 2017</a:t>
          </a:r>
          <a:endParaRPr lang="en-US" sz="1200" kern="1200" dirty="0"/>
        </a:p>
      </dsp:txBody>
      <dsp:txXfrm>
        <a:off x="588264" y="4304794"/>
        <a:ext cx="7990716" cy="538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AAA04-80B3-4C9A-AEA7-62AA4C01C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F30E26-5904-4334-BC9B-32FF6EEA7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0E831-84A4-4269-A680-5DF468C8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E832-FE09-42A7-96A1-DB99C20F6230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C516-9A2B-4CAE-A7E3-BCD96D45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7788C-2601-4A9B-B87A-177D889B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85C6-4198-46A3-A565-4446F39035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98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915C5-A149-443B-9735-D322F0542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CADAAF-6166-454E-B75F-1DA078AD0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5E019-3725-4B3F-B024-249A85CC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E832-FE09-42A7-96A1-DB99C20F6230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20C92-D797-44B7-8837-27EACD34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E9CB3-D354-4C93-AA83-DAE649ED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85C6-4198-46A3-A565-4446F39035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AE93BA-40A8-4F52-9BE8-6E27BDFB6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523D8-86B6-4A7C-B15A-6C60B1B19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B6F2A-343A-4436-8345-844BA9E87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E832-FE09-42A7-96A1-DB99C20F6230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CCEC5-624A-45A8-A7ED-88CC0AB5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E73DC-4048-4D01-8F8D-AFA60E7E3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85C6-4198-46A3-A565-4446F39035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86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B4401-432B-47CC-8F70-BD917EB7D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FFF50-DFFF-48BE-BAF2-EC7CD02C4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D8ED2-C54A-454A-BC00-FE44D84B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E832-FE09-42A7-96A1-DB99C20F6230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2F517-88C6-4098-8D0C-9B9E30163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41847-707B-4F01-A0D5-6DE10D403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85C6-4198-46A3-A565-4446F39035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67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245D-4171-49D9-BBFC-E5914099E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927CD-2F67-4517-B90C-FEBFAD7E2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51C8B-BEB7-4A32-9577-8CA371395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E832-FE09-42A7-96A1-DB99C20F6230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A056C-EFF1-4EA3-AD44-633536B7B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5D23F-3E16-4585-8426-716EE82D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85C6-4198-46A3-A565-4446F39035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6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2352-6C55-4A78-9B91-920413A0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E5217-28B4-43A8-9C62-1C3C87C6C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F24A7-FE42-4F58-971C-123964FA0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72832-6D0E-456C-9623-F4935BCE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E832-FE09-42A7-96A1-DB99C20F6230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FFE06-F117-411C-8712-4F90D7FD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9B477-B59D-49AF-BC34-47C177F3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85C6-4198-46A3-A565-4446F39035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897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0B9E2-D257-46E6-90A3-C23C8916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F5C4C-A623-469E-883B-D5842DC26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252A0-CB7D-4029-B521-3F7053D81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7AD5F-B132-4D3F-A18F-C73856C71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02225-3132-4B62-8A52-56C690BD4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632592-47D4-4C46-A19D-CB6138DAC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E832-FE09-42A7-96A1-DB99C20F6230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7F9196-1002-4027-B2DA-8DF5CAEC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A90E09-3E4F-4DC9-A5E4-181CF5E7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85C6-4198-46A3-A565-4446F39035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55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1A065-1676-43BF-BC9E-E54B338D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88AAA-C801-4FCD-8D0C-802DEC6E2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E832-FE09-42A7-96A1-DB99C20F6230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BD4E1-F2CA-41EE-8B07-22F43A73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FC254-A4A5-4405-AB29-8D472184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85C6-4198-46A3-A565-4446F39035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36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2B1D21-22A7-46EE-9DAA-490E809CA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E832-FE09-42A7-96A1-DB99C20F6230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6EC43F-B3AB-4499-B74E-FAD7E8BF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E7FC2-5098-4F8F-B2C8-BA6F8198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85C6-4198-46A3-A565-4446F39035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29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3949A-4D7B-4697-8DA1-28400DE7E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AD764-71E7-419B-9F4A-E29FD43E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C98B4-BA6C-4134-B64C-3F9D19186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237C1-18C6-4615-AB49-C62CA7911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E832-FE09-42A7-96A1-DB99C20F6230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19498-924F-4D93-A823-527A5A7C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35412-1183-4ACE-812A-EDFADDC7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85C6-4198-46A3-A565-4446F39035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145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DCEB-CFA7-4484-9B70-AC33269B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5CBA18-C9AD-4A87-A082-DB812AB7C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5F255-F564-4F7F-9678-241FDDF4F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483A7-3827-4762-AC4B-DD045548F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E832-FE09-42A7-96A1-DB99C20F6230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DADF4-AE12-4B69-8E88-0A12C5A29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1B124-0436-4583-8B3C-EE3675B17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85C6-4198-46A3-A565-4446F39035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54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E9A7C7-D734-4BFD-96AD-42B72CA4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B0DC6-D642-4328-812B-F1BE104EE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17296-45A0-49C0-9C0F-05498881B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6E832-FE09-42A7-96A1-DB99C20F6230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76BF3-0EA9-44D5-A2FA-F043F73FF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78E4-8D73-42E9-AFEB-CA4A10351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C85C6-4198-46A3-A565-4446F39035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71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bus.eu.com/wp-content/uploads/2017/05/REBus-Case-Study-RWS-Workwear.pdf" TargetMode="External"/><Relationship Id="rId3" Type="http://schemas.openxmlformats.org/officeDocument/2006/relationships/hyperlink" Target="http://www.c2c-centre.com/library-item/case-study-venlo-city-hall" TargetMode="External"/><Relationship Id="rId7" Type="http://schemas.openxmlformats.org/officeDocument/2006/relationships/hyperlink" Target="https://www.vaasa.fi/en/release/vaasa-makes-history-12-brand-new-biogas-buses-into-traffic" TargetMode="Externa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ean-fleets.eu/fileadmin/files/documents/Publications/case_studies/Clean_Fleets_case_study_-_Bremen_Car-Sharing_integration.pdf" TargetMode="External"/><Relationship Id="rId5" Type="http://schemas.openxmlformats.org/officeDocument/2006/relationships/hyperlink" Target="https://ausschreibungen-deutschland.de/343046_Vergabe_einer_Konzession_fuer_den_Aufbau_eines_Carsharing-Angebotes_2017_Herford" TargetMode="External"/><Relationship Id="rId10" Type="http://schemas.openxmlformats.org/officeDocument/2006/relationships/hyperlink" Target="http://sppregions.eu/fileadmin/user_upload/Resources/Circular_Procurement_Case_Study_Collection.pdf" TargetMode="External"/><Relationship Id="rId4" Type="http://schemas.openxmlformats.org/officeDocument/2006/relationships/hyperlink" Target="http://www.gronneindkob.dk/cases/odense-har-bygget-svanemaerket-boernehus/" TargetMode="External"/><Relationship Id="rId9" Type="http://schemas.openxmlformats.org/officeDocument/2006/relationships/hyperlink" Target="http://www.rebus.eu.com/resources/case-studie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rculareconomyclub.com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itbutwhy.com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abriella.gyori@gmail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tter.com/wunderwonder" TargetMode="External"/><Relationship Id="rId4" Type="http://schemas.openxmlformats.org/officeDocument/2006/relationships/hyperlink" Target="https://www.circulareconomyclub.com/city-organisers/gabriella-gyori-cec-freiburg-organise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microsoft.com/office/2007/relationships/diagramDrawing" Target="../diagrams/drawing2.xml"/><Relationship Id="rId39" Type="http://schemas.openxmlformats.org/officeDocument/2006/relationships/image" Target="../media/image38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47" Type="http://schemas.openxmlformats.org/officeDocument/2006/relationships/image" Target="../media/image46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diagramColors" Target="../diagrams/colors2.xml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diagramQuickStyle" Target="../diagrams/quickStyle2.xml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diagramLayout" Target="../diagrams/layout2.xml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49" Type="http://schemas.openxmlformats.org/officeDocument/2006/relationships/image" Target="../media/image48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diagramData" Target="../diagrams/data2.xml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58321D6-9CF9-4EF0-9EB2-099BE394CB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6" r="6392" b="-4"/>
          <a:stretch/>
        </p:blipFill>
        <p:spPr>
          <a:xfrm>
            <a:off x="471945" y="484632"/>
            <a:ext cx="3449108" cy="2855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454D10-4DCD-46B3-BF77-16B81F439B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r="7413" b="-2"/>
          <a:stretch/>
        </p:blipFill>
        <p:spPr>
          <a:xfrm>
            <a:off x="4073451" y="484632"/>
            <a:ext cx="3476064" cy="5871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D79DA0-368A-4202-8D0E-EDC119AF32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r="664" b="-1"/>
          <a:stretch/>
        </p:blipFill>
        <p:spPr>
          <a:xfrm>
            <a:off x="471945" y="3500925"/>
            <a:ext cx="3449107" cy="2855424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B527C54-2D5B-432A-B52C-CCA31DF3A5C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78378" y="4003046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DF9516-0613-47A2-BE9B-F5D6DAAB9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8379" y="2346976"/>
            <a:ext cx="4213622" cy="165607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Public Procurements in a circular economy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BFC6CC-B746-481A-9000-FD4F05191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1913" y="4597294"/>
            <a:ext cx="4397321" cy="2188709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latin typeface="+mj-lt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latin typeface="+mj-lt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latin typeface="+mj-lt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latin typeface="+mj-lt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International Conference, Public Procurement Authority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Budapest, 14 Nov. 2017</a:t>
            </a:r>
          </a:p>
        </p:txBody>
      </p:sp>
    </p:spTree>
    <p:extLst>
      <p:ext uri="{BB962C8B-B14F-4D97-AF65-F5344CB8AC3E}">
        <p14:creationId xmlns:p14="http://schemas.microsoft.com/office/powerpoint/2010/main" val="4005554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B66F6E8-4D4A-4907-940A-774703A2D0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1F5A56-E82B-4FD5-9025-B72896FFBB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262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F952E-E746-4BA8-B9F9-E7A4559B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5441961"/>
            <a:ext cx="8078342" cy="1096331"/>
          </a:xfrm>
        </p:spPr>
        <p:txBody>
          <a:bodyPr>
            <a:normAutofit/>
          </a:bodyPr>
          <a:lstStyle/>
          <a:p>
            <a:r>
              <a:rPr lang="de-DE" sz="3400" dirty="0">
                <a:solidFill>
                  <a:schemeClr val="accent1">
                    <a:lumMod val="50000"/>
                  </a:schemeClr>
                </a:solidFill>
              </a:rPr>
              <a:t>Circular Procurement – Updated Resources, reports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76850"/>
              </p:ext>
            </p:extLst>
          </p:nvPr>
        </p:nvGraphicFramePr>
        <p:xfrm>
          <a:off x="419100" y="142876"/>
          <a:ext cx="11182350" cy="5155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0488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D023C57F-68F1-4A7C-A2A6-A02A64322A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9" r="13620"/>
          <a:stretch/>
        </p:blipFill>
        <p:spPr>
          <a:xfrm>
            <a:off x="7781945" y="11"/>
            <a:ext cx="4410054" cy="479065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E56302-F7B8-439C-B91F-113AE285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46" y="981352"/>
            <a:ext cx="7902272" cy="1692794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accent2">
                    <a:lumMod val="50000"/>
                  </a:schemeClr>
                </a:solidFill>
              </a:rPr>
              <a:t>Circular Procurement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5695F-EC56-4D42-93AD-8C4C3EA02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46" y="2525065"/>
            <a:ext cx="7951966" cy="4114002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3"/>
              </a:rPr>
              <a:t>C2C City hall Venlo</a:t>
            </a:r>
            <a:r>
              <a:rPr lang="en-US" sz="2000" dirty="0"/>
              <a:t>, the Netherlands, design and build contract, project 2007 – 2016</a:t>
            </a:r>
          </a:p>
          <a:p>
            <a:r>
              <a:rPr lang="en-US" sz="2000" dirty="0">
                <a:hlinkClick r:id="rId4"/>
              </a:rPr>
              <a:t>Procurement of recycled bricks Odense Municipality,</a:t>
            </a:r>
            <a:r>
              <a:rPr lang="en-US" sz="2000" dirty="0"/>
              <a:t> Denmark, building contract, 2011</a:t>
            </a:r>
          </a:p>
          <a:p>
            <a:r>
              <a:rPr lang="en-US" sz="2000" dirty="0"/>
              <a:t>Procurement of car sharing services </a:t>
            </a:r>
            <a:r>
              <a:rPr lang="en-US" sz="2000" dirty="0">
                <a:hlinkClick r:id="rId5"/>
              </a:rPr>
              <a:t>Herford </a:t>
            </a:r>
            <a:r>
              <a:rPr lang="en-US" sz="2000" dirty="0"/>
              <a:t>and </a:t>
            </a:r>
            <a:r>
              <a:rPr lang="en-US" sz="2000" dirty="0">
                <a:hlinkClick r:id="rId6"/>
              </a:rPr>
              <a:t>Bremen</a:t>
            </a:r>
            <a:r>
              <a:rPr lang="en-US" sz="2000" dirty="0"/>
              <a:t>, Germany, service contracts, 2017 and 2013</a:t>
            </a:r>
          </a:p>
          <a:p>
            <a:r>
              <a:rPr lang="en-US" sz="2000" dirty="0">
                <a:hlinkClick r:id="rId7"/>
              </a:rPr>
              <a:t>Procurement of biogas buses</a:t>
            </a:r>
            <a:r>
              <a:rPr lang="en-US" sz="2000" dirty="0"/>
              <a:t>, Vaasa, Finland, 2014-2017</a:t>
            </a:r>
          </a:p>
          <a:p>
            <a:r>
              <a:rPr lang="en-US" sz="2000" dirty="0">
                <a:hlinkClick r:id="rId8"/>
              </a:rPr>
              <a:t>Leasing recyclable workwear</a:t>
            </a:r>
            <a:r>
              <a:rPr lang="en-US" sz="2000" dirty="0"/>
              <a:t>, Rijswaterstaat, the Netherlands, REBus EU Project further </a:t>
            </a:r>
            <a:r>
              <a:rPr lang="en-US" sz="2000" dirty="0">
                <a:hlinkClick r:id="rId9"/>
              </a:rPr>
              <a:t>case studies</a:t>
            </a:r>
            <a:endParaRPr lang="en-US" sz="2000" dirty="0"/>
          </a:p>
          <a:p>
            <a:r>
              <a:rPr lang="en-US" sz="2000" dirty="0"/>
              <a:t>Procurement of hybrid hospital mattresses, Cambridge University Hospital Foundation Trust, UK, SPP Region EU Project </a:t>
            </a:r>
            <a:r>
              <a:rPr lang="en-US" sz="2000" dirty="0">
                <a:hlinkClick r:id="rId10"/>
              </a:rPr>
              <a:t>case studies</a:t>
            </a:r>
            <a:endParaRPr lang="en-US" sz="2000" dirty="0"/>
          </a:p>
          <a:p>
            <a:endParaRPr lang="de-DE" sz="1500" dirty="0"/>
          </a:p>
          <a:p>
            <a:endParaRPr lang="de-DE" sz="1500" dirty="0"/>
          </a:p>
          <a:p>
            <a:endParaRPr lang="de-DE" sz="1500" dirty="0"/>
          </a:p>
          <a:p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108207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B41C5C-0F34-4DDA-9D7C-5E717F35F6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r="11011"/>
          <a:stretch/>
        </p:blipFill>
        <p:spPr>
          <a:xfrm>
            <a:off x="19818" y="1670559"/>
            <a:ext cx="5872680" cy="3816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916ED6-B775-4D35-9919-A79FBB6B2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pPr algn="ctr"/>
            <a:r>
              <a:rPr lang="de-DE" sz="4000"/>
              <a:t> 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392598" y="764539"/>
            <a:ext cx="5235490" cy="5044920"/>
          </a:xfrm>
        </p:spPr>
        <p:txBody>
          <a:bodyPr>
            <a:normAutofit lnSpcReduction="10000"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Solving challenges: sharing knowledge &amp; connections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Events, conferences, CE Mapping Week February 2018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CEC Mentor programme</a:t>
            </a:r>
          </a:p>
          <a:p>
            <a:pPr marL="457200" indent="-457200" fontAlgn="base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CEC Local Organisers</a:t>
            </a:r>
          </a:p>
          <a:p>
            <a:pPr lvl="1" fontAlgn="base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Challenges need to be identified locally, by experts on the field</a:t>
            </a:r>
          </a:p>
          <a:p>
            <a:pPr lvl="1" fontAlgn="base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Gathering stakeholders, that have direct contact with the ‘problems’, is crucial</a:t>
            </a:r>
          </a:p>
          <a:p>
            <a:pPr lvl="1" fontAlgn="base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Leading voices need online visibility and international support (CEC Platform website, twitter)</a:t>
            </a:r>
          </a:p>
          <a:p>
            <a:pPr lvl="1" fontAlgn="base"/>
            <a:endParaRPr lang="en-US" sz="1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5826AA-FC0D-4480-8A07-618551BEB0E1}"/>
              </a:ext>
            </a:extLst>
          </p:cNvPr>
          <p:cNvSpPr txBox="1"/>
          <p:nvPr/>
        </p:nvSpPr>
        <p:spPr>
          <a:xfrm>
            <a:off x="6615889" y="5809459"/>
            <a:ext cx="4997975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accent2">
                    <a:lumMod val="50000"/>
                  </a:schemeClr>
                </a:solidFill>
              </a:rPr>
              <a:t>For more information visit: </a:t>
            </a:r>
            <a:r>
              <a:rPr lang="de-DE" sz="2000" dirty="0">
                <a:hlinkClick r:id="rId3"/>
              </a:rPr>
              <a:t>www.CircularEconomyClub.com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26591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9A70DA-A5BE-45E6-9C02-2C0A04C88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828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830ED-2CC3-46A0-AD32-17CE72E6A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381" y="2613999"/>
            <a:ext cx="4313583" cy="1630011"/>
          </a:xfr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4">
                <a:lumMod val="60000"/>
                <a:lumOff val="40000"/>
                <a:alpha val="91000"/>
              </a:schemeClr>
            </a:glo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  <a:sp3d prstMaterial="plastic"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What do you see?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E9848-9111-4DA5-A188-F62B706CB475}"/>
              </a:ext>
            </a:extLst>
          </p:cNvPr>
          <p:cNvSpPr txBox="1"/>
          <p:nvPr/>
        </p:nvSpPr>
        <p:spPr>
          <a:xfrm>
            <a:off x="7997687" y="6488667"/>
            <a:ext cx="419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/>
              <a:t>Source : </a:t>
            </a:r>
            <a:r>
              <a:rPr lang="de-DE" sz="1400" dirty="0">
                <a:hlinkClick r:id="rId3"/>
              </a:rPr>
              <a:t>www.waitbutwhy.com</a:t>
            </a:r>
            <a:r>
              <a:rPr lang="de-DE" sz="1400" dirty="0"/>
              <a:t> „Circles“ </a:t>
            </a:r>
          </a:p>
        </p:txBody>
      </p:sp>
    </p:spTree>
    <p:extLst>
      <p:ext uri="{BB962C8B-B14F-4D97-AF65-F5344CB8AC3E}">
        <p14:creationId xmlns:p14="http://schemas.microsoft.com/office/powerpoint/2010/main" val="2251176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9C9829-EBDA-44AE-BE1B-22F45A3223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9" r="4661"/>
          <a:stretch/>
        </p:blipFill>
        <p:spPr>
          <a:xfrm>
            <a:off x="0" y="0"/>
            <a:ext cx="7552944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72D5C-1E6A-410A-8BD8-372B0CFAC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2096" y="3288322"/>
            <a:ext cx="3651466" cy="3569678"/>
          </a:xfrm>
        </p:spPr>
        <p:txBody>
          <a:bodyPr>
            <a:normAutofit lnSpcReduction="10000"/>
          </a:bodyPr>
          <a:lstStyle/>
          <a:p>
            <a:pPr marL="0" lvl="0" indent="0" algn="r">
              <a:spcBef>
                <a:spcPts val="0"/>
              </a:spcBef>
              <a:buNone/>
            </a:pPr>
            <a:endParaRPr lang="de-DE" sz="1100" b="1" dirty="0">
              <a:latin typeface="VFutura Medium" panose="02000603040000020003" pitchFamily="50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de-DE" sz="1100" b="1" dirty="0">
              <a:latin typeface="VFutura Medium" panose="02000603040000020003" pitchFamily="50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de-DE" sz="1100" b="1" dirty="0">
              <a:latin typeface="VFutura Medium" panose="02000603040000020003" pitchFamily="50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de-DE" sz="1100" b="1" dirty="0">
              <a:latin typeface="VFutura Medium" panose="02000603040000020003" pitchFamily="50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de-DE" sz="1100" b="1" dirty="0">
              <a:latin typeface="VFutura Medium" panose="02000603040000020003" pitchFamily="50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de-DE" sz="1100" b="1" dirty="0">
              <a:latin typeface="VFutura Medium" panose="02000603040000020003" pitchFamily="50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de-DE" sz="1100" b="1" dirty="0">
              <a:latin typeface="VFutura Medium" panose="02000603040000020003" pitchFamily="50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de-DE" sz="1100" b="1" dirty="0">
              <a:latin typeface="VFutura Medium" panose="02000603040000020003" pitchFamily="50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de-DE" sz="1100" b="1" dirty="0">
              <a:latin typeface="VFutura Medium" panose="02000603040000020003" pitchFamily="50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de-DE" sz="1100" b="1" dirty="0">
              <a:latin typeface="VFutura Medium" panose="02000603040000020003" pitchFamily="50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de-DE" sz="1100" b="1" dirty="0">
              <a:latin typeface="VFutura Medium" panose="02000603040000020003" pitchFamily="50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de-DE" sz="1100" b="1" dirty="0">
              <a:latin typeface="VFutura Medium" panose="02000603040000020003" pitchFamily="50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de-DE" sz="1100" b="1" dirty="0">
              <a:latin typeface="VFutura Medium" panose="02000603040000020003" pitchFamily="50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de-DE" sz="1100" b="1" dirty="0">
              <a:latin typeface="VFutura Medium" panose="02000603040000020003" pitchFamily="50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de-DE" sz="1100" b="1" dirty="0">
              <a:latin typeface="VFutura Medium" panose="02000603040000020003" pitchFamily="50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de-DE" sz="1100" b="1" dirty="0">
              <a:latin typeface="VFutura Medium" panose="02000603040000020003" pitchFamily="50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de-DE" sz="1100" b="1" dirty="0">
              <a:latin typeface="VFutura Medium" panose="02000603040000020003" pitchFamily="50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de-DE" sz="1100" b="1" dirty="0">
              <a:latin typeface="VFutura Medium" panose="02000603040000020003" pitchFamily="50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r>
              <a:rPr lang="de-DE" sz="1400" b="1" dirty="0" err="1">
                <a:solidFill>
                  <a:schemeClr val="accent2">
                    <a:lumMod val="75000"/>
                  </a:schemeClr>
                </a:solidFill>
                <a:latin typeface="VFutura Medium" panose="02000603040000020003" pitchFamily="50" charset="0"/>
              </a:rPr>
              <a:t>Contacts</a:t>
            </a:r>
            <a:r>
              <a:rPr lang="de-DE" sz="1400" b="1" dirty="0">
                <a:solidFill>
                  <a:schemeClr val="accent2">
                    <a:lumMod val="75000"/>
                  </a:schemeClr>
                </a:solidFill>
                <a:latin typeface="VFutura Medium" panose="02000603040000020003" pitchFamily="50" charset="0"/>
              </a:rPr>
              <a:t>: </a:t>
            </a:r>
            <a:r>
              <a:rPr lang="de-DE" sz="1400" dirty="0" err="1">
                <a:latin typeface="VFutura Light" panose="02000303040000020003" pitchFamily="50" charset="0"/>
              </a:rPr>
              <a:t>dr.</a:t>
            </a:r>
            <a:r>
              <a:rPr lang="de-DE" sz="1400" dirty="0">
                <a:latin typeface="VFutura Light" panose="02000303040000020003" pitchFamily="50" charset="0"/>
              </a:rPr>
              <a:t> Gabriella Gyori</a:t>
            </a:r>
          </a:p>
          <a:p>
            <a:pPr marL="0" lvl="0" indent="0" algn="r">
              <a:spcBef>
                <a:spcPts val="600"/>
              </a:spcBef>
              <a:buNone/>
            </a:pPr>
            <a:r>
              <a:rPr lang="de-DE" sz="1400" dirty="0">
                <a:latin typeface="VFutura Light" panose="02000303040000020003" pitchFamily="50" charset="0"/>
              </a:rPr>
              <a:t>Email: </a:t>
            </a:r>
            <a:r>
              <a:rPr lang="de-DE" sz="1400" dirty="0">
                <a:latin typeface="VFutura Light" panose="02000303040000020003" pitchFamily="50" charset="0"/>
                <a:hlinkClick r:id="rId3"/>
              </a:rPr>
              <a:t>gabriella.gyori@gmail.com</a:t>
            </a:r>
            <a:r>
              <a:rPr lang="de-DE" sz="1400" dirty="0">
                <a:latin typeface="VFutura Light" panose="02000303040000020003" pitchFamily="50" charset="0"/>
              </a:rPr>
              <a:t> 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de-DE" sz="1400" dirty="0">
                <a:latin typeface="VFutura Light" panose="02000303040000020003" pitchFamily="50" charset="0"/>
                <a:hlinkClick r:id="rId4"/>
              </a:rPr>
              <a:t>CEC </a:t>
            </a:r>
            <a:r>
              <a:rPr lang="de-DE" sz="1400" dirty="0">
                <a:latin typeface="VFutura Light" panose="02000303040000020003" pitchFamily="50" charset="0"/>
              </a:rPr>
              <a:t>Profile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de-DE" sz="1400" dirty="0">
                <a:latin typeface="VFutura Light" panose="02000303040000020003" pitchFamily="50" charset="0"/>
                <a:hlinkClick r:id="rId5"/>
              </a:rPr>
              <a:t>Twitter</a:t>
            </a:r>
            <a:endParaRPr lang="de-DE" sz="1400" dirty="0"/>
          </a:p>
          <a:p>
            <a:pPr algn="r"/>
            <a:endParaRPr lang="de-DE" sz="11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6169D-5983-4014-99FC-E034B05C0002}"/>
              </a:ext>
            </a:extLst>
          </p:cNvPr>
          <p:cNvSpPr/>
          <p:nvPr/>
        </p:nvSpPr>
        <p:spPr>
          <a:xfrm>
            <a:off x="8078569" y="870410"/>
            <a:ext cx="35888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Thank you for your attention!</a:t>
            </a:r>
            <a:endParaRPr lang="de-DE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3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5A13D-7357-4F9A-BB9E-0294A5617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Content</a:t>
            </a:r>
          </a:p>
        </p:txBody>
      </p:sp>
      <p:graphicFrame>
        <p:nvGraphicFramePr>
          <p:cNvPr id="34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650266"/>
              </p:ext>
            </p:extLst>
          </p:nvPr>
        </p:nvGraphicFramePr>
        <p:xfrm>
          <a:off x="1097280" y="1841339"/>
          <a:ext cx="10761663" cy="4302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98837F-C6E1-4499-9C77-E8EFA95D3840}"/>
              </a:ext>
            </a:extLst>
          </p:cNvPr>
          <p:cNvCxnSpPr>
            <a:cxnSpLocks/>
          </p:cNvCxnSpPr>
          <p:nvPr/>
        </p:nvCxnSpPr>
        <p:spPr>
          <a:xfrm>
            <a:off x="914400" y="1690688"/>
            <a:ext cx="1076178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5B332AB-8FE8-43D4-A195-F6B6D64482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4835" y="73153"/>
            <a:ext cx="6991350" cy="154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3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550DAC3-A03C-4AFB-B5F3-7062392E4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rcRect l="28217" r="27002" b="-1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275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965431" y="2300020"/>
            <a:ext cx="6802499" cy="392379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</a:rPr>
              <a:t>Concept:</a:t>
            </a:r>
            <a:r>
              <a:rPr lang="en-US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300" dirty="0"/>
              <a:t>“A circular economy is restorative and regenerative by design, and aims to keep products, components, and materials at their highest utility and value at all times.”*</a:t>
            </a:r>
          </a:p>
          <a:p>
            <a:pPr>
              <a:spcAft>
                <a:spcPts val="600"/>
              </a:spcAft>
            </a:pP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</a:rPr>
              <a:t>Principles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300" dirty="0"/>
              <a:t>preserve natural capital, circulate products/materials at highest utility, system thinking, functional service economy</a:t>
            </a:r>
          </a:p>
          <a:p>
            <a:r>
              <a:rPr lang="en-US" sz="2300" b="1" dirty="0">
                <a:solidFill>
                  <a:schemeClr val="accent6"/>
                </a:solidFill>
              </a:rPr>
              <a:t>Expected benefits</a:t>
            </a:r>
            <a:r>
              <a:rPr lang="en-US" sz="2300" dirty="0">
                <a:solidFill>
                  <a:schemeClr val="accent6"/>
                </a:solidFill>
              </a:rPr>
              <a:t>: </a:t>
            </a:r>
            <a:r>
              <a:rPr lang="en-US" sz="2300" dirty="0"/>
              <a:t>estimated 170 000 jobs in the EU, reducing GHG emission by 2-4%, GDP growth (up to 7% in the EU)</a:t>
            </a:r>
          </a:p>
          <a:p>
            <a:endParaRPr lang="en-US" sz="23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22F576-411A-40E0-A045-0BE85C5347A6}"/>
              </a:ext>
            </a:extLst>
          </p:cNvPr>
          <p:cNvSpPr txBox="1"/>
          <p:nvPr/>
        </p:nvSpPr>
        <p:spPr>
          <a:xfrm>
            <a:off x="5080934" y="1410789"/>
            <a:ext cx="5347252" cy="5847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2060"/>
                </a:solidFill>
              </a:rPr>
              <a:t>What is a circular economy?</a:t>
            </a:r>
            <a:endParaRPr lang="de-DE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051D6C-2DC2-41BC-9634-91E20D4DB1A6}"/>
              </a:ext>
            </a:extLst>
          </p:cNvPr>
          <p:cNvSpPr/>
          <p:nvPr/>
        </p:nvSpPr>
        <p:spPr>
          <a:xfrm>
            <a:off x="4706560" y="6408720"/>
            <a:ext cx="7485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*Source: </a:t>
            </a:r>
            <a:r>
              <a:rPr lang="en-US" sz="1600" b="1" dirty="0"/>
              <a:t>Ellen MacArthur Foundation </a:t>
            </a:r>
            <a:r>
              <a:rPr lang="en-US" sz="1600" dirty="0"/>
              <a:t>– concept of the Circular Economy</a:t>
            </a:r>
          </a:p>
        </p:txBody>
      </p:sp>
    </p:spTree>
    <p:extLst>
      <p:ext uri="{BB962C8B-B14F-4D97-AF65-F5344CB8AC3E}">
        <p14:creationId xmlns:p14="http://schemas.microsoft.com/office/powerpoint/2010/main" val="408513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eciduous tree">
            <a:extLst>
              <a:ext uri="{FF2B5EF4-FFF2-40B4-BE49-F238E27FC236}">
                <a16:creationId xmlns:a16="http://schemas.microsoft.com/office/drawing/2014/main" id="{E0BFCBAF-98BE-4883-8E3D-5ED250A21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4051" y="5084470"/>
            <a:ext cx="800886" cy="800886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7" name="Graphic 6" descr="Mountains">
            <a:extLst>
              <a:ext uri="{FF2B5EF4-FFF2-40B4-BE49-F238E27FC236}">
                <a16:creationId xmlns:a16="http://schemas.microsoft.com/office/drawing/2014/main" id="{6DBF3DB7-791A-4C31-951D-7550C7703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02160" y="5154004"/>
            <a:ext cx="846131" cy="846131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9" name="Graphic 8" descr="Earth Globe Europe-Africa">
            <a:extLst>
              <a:ext uri="{FF2B5EF4-FFF2-40B4-BE49-F238E27FC236}">
                <a16:creationId xmlns:a16="http://schemas.microsoft.com/office/drawing/2014/main" id="{28F02A45-C96D-4A58-8994-74715B8FB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36226" y="5842450"/>
            <a:ext cx="809180" cy="8091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D8265C8B-BFF0-45A7-9DAF-98A75C239952}"/>
              </a:ext>
            </a:extLst>
          </p:cNvPr>
          <p:cNvSpPr/>
          <p:nvPr/>
        </p:nvSpPr>
        <p:spPr>
          <a:xfrm>
            <a:off x="3188004" y="5353836"/>
            <a:ext cx="1414936" cy="353799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pic>
        <p:nvPicPr>
          <p:cNvPr id="14" name="Graphic 13" descr="Television">
            <a:extLst>
              <a:ext uri="{FF2B5EF4-FFF2-40B4-BE49-F238E27FC236}">
                <a16:creationId xmlns:a16="http://schemas.microsoft.com/office/drawing/2014/main" id="{7131C54D-32AB-490A-BDDE-846ABA6777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96880" y="5012585"/>
            <a:ext cx="696830" cy="6968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Graphic 21" descr="Shopping bag">
            <a:extLst>
              <a:ext uri="{FF2B5EF4-FFF2-40B4-BE49-F238E27FC236}">
                <a16:creationId xmlns:a16="http://schemas.microsoft.com/office/drawing/2014/main" id="{6DFF0BA9-3BE3-464D-9B89-5A69333D22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76146" y="5114540"/>
            <a:ext cx="797474" cy="79747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4" name="Graphic 23" descr="Dump truck">
            <a:extLst>
              <a:ext uri="{FF2B5EF4-FFF2-40B4-BE49-F238E27FC236}">
                <a16:creationId xmlns:a16="http://schemas.microsoft.com/office/drawing/2014/main" id="{32A47DB9-3F77-4775-90B8-605F22A071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55275" y="5491670"/>
            <a:ext cx="781481" cy="78148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8" name="Graphic 27" descr="Shirt">
            <a:extLst>
              <a:ext uri="{FF2B5EF4-FFF2-40B4-BE49-F238E27FC236}">
                <a16:creationId xmlns:a16="http://schemas.microsoft.com/office/drawing/2014/main" id="{890DF4EF-368F-49F8-AD37-57D20AFABB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86408" y="5652496"/>
            <a:ext cx="731277" cy="73127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E8C44420-DF58-45E1-968F-4A7EB1E73A60}"/>
              </a:ext>
            </a:extLst>
          </p:cNvPr>
          <p:cNvSpPr/>
          <p:nvPr/>
        </p:nvSpPr>
        <p:spPr>
          <a:xfrm>
            <a:off x="6758744" y="5374055"/>
            <a:ext cx="1501277" cy="397851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Graphic 30" descr="Fire">
            <a:extLst>
              <a:ext uri="{FF2B5EF4-FFF2-40B4-BE49-F238E27FC236}">
                <a16:creationId xmlns:a16="http://schemas.microsoft.com/office/drawing/2014/main" id="{FBF66318-30C1-42D1-A6B8-D388B83582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46489" y="5682593"/>
            <a:ext cx="836876" cy="836876"/>
          </a:xfrm>
          <a:prstGeom prst="rect">
            <a:avLst/>
          </a:prstGeom>
        </p:spPr>
      </p:pic>
      <p:pic>
        <p:nvPicPr>
          <p:cNvPr id="33" name="Graphic 32" descr="Warning">
            <a:extLst>
              <a:ext uri="{FF2B5EF4-FFF2-40B4-BE49-F238E27FC236}">
                <a16:creationId xmlns:a16="http://schemas.microsoft.com/office/drawing/2014/main" id="{61EE45E2-2978-4CCC-9726-E7FF9ADF6C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483489" y="4930138"/>
            <a:ext cx="805054" cy="8050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Graphic 34" descr="Empty Battery">
            <a:extLst>
              <a:ext uri="{FF2B5EF4-FFF2-40B4-BE49-F238E27FC236}">
                <a16:creationId xmlns:a16="http://schemas.microsoft.com/office/drawing/2014/main" id="{AF401198-26E4-4395-B701-8F8F16D8CA4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095754" y="5174739"/>
            <a:ext cx="748470" cy="74847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02D4A8E-7C2B-422D-8629-2A60077D9B60}"/>
              </a:ext>
            </a:extLst>
          </p:cNvPr>
          <p:cNvSpPr txBox="1"/>
          <p:nvPr/>
        </p:nvSpPr>
        <p:spPr>
          <a:xfrm>
            <a:off x="2736603" y="5820470"/>
            <a:ext cx="1544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TAKE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DA5247-1AC9-41D9-86CC-5C97C85C9304}"/>
              </a:ext>
            </a:extLst>
          </p:cNvPr>
          <p:cNvSpPr txBox="1"/>
          <p:nvPr/>
        </p:nvSpPr>
        <p:spPr>
          <a:xfrm>
            <a:off x="6509971" y="5842450"/>
            <a:ext cx="1550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MAKE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9EEC1A-E4B5-412A-9E2E-3420A7325033}"/>
              </a:ext>
            </a:extLst>
          </p:cNvPr>
          <p:cNvSpPr txBox="1"/>
          <p:nvPr/>
        </p:nvSpPr>
        <p:spPr>
          <a:xfrm>
            <a:off x="9183365" y="581607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DISPOSE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08191A9-5E0B-4FCD-A6EE-A0C4F0389AA6}"/>
              </a:ext>
            </a:extLst>
          </p:cNvPr>
          <p:cNvCxnSpPr>
            <a:cxnSpLocks/>
          </p:cNvCxnSpPr>
          <p:nvPr/>
        </p:nvCxnSpPr>
        <p:spPr>
          <a:xfrm flipV="1">
            <a:off x="82062" y="4414657"/>
            <a:ext cx="11813930" cy="33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EE7B3F3-3691-4904-84AC-698110B9CC41}"/>
              </a:ext>
            </a:extLst>
          </p:cNvPr>
          <p:cNvSpPr txBox="1"/>
          <p:nvPr/>
        </p:nvSpPr>
        <p:spPr>
          <a:xfrm>
            <a:off x="-603371" y="4416423"/>
            <a:ext cx="4352192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002060"/>
                </a:solidFill>
              </a:rPr>
              <a:t>Linear Economy</a:t>
            </a:r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6F608E94-6831-483B-B2EA-44B3FD9331C8}"/>
              </a:ext>
            </a:extLst>
          </p:cNvPr>
          <p:cNvSpPr/>
          <p:nvPr/>
        </p:nvSpPr>
        <p:spPr>
          <a:xfrm>
            <a:off x="183542" y="5167945"/>
            <a:ext cx="1389183" cy="514648"/>
          </a:xfrm>
          <a:prstGeom prst="homePlate">
            <a:avLst/>
          </a:prstGeom>
          <a:solidFill>
            <a:srgbClr val="00B050">
              <a:alpha val="53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Resources</a:t>
            </a:r>
          </a:p>
        </p:txBody>
      </p: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F1D89C49-4B87-4DC5-B2DE-30B601C915CD}"/>
              </a:ext>
            </a:extLst>
          </p:cNvPr>
          <p:cNvSpPr/>
          <p:nvPr/>
        </p:nvSpPr>
        <p:spPr>
          <a:xfrm>
            <a:off x="10486706" y="5354354"/>
            <a:ext cx="1407884" cy="488096"/>
          </a:xfrm>
          <a:prstGeom prst="homePlate">
            <a:avLst/>
          </a:prstGeom>
          <a:solidFill>
            <a:schemeClr val="tx1">
              <a:lumMod val="65000"/>
              <a:lumOff val="35000"/>
              <a:alpha val="47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Waste</a:t>
            </a:r>
          </a:p>
        </p:txBody>
      </p:sp>
      <p:graphicFrame>
        <p:nvGraphicFramePr>
          <p:cNvPr id="49" name="Diagram 48">
            <a:extLst>
              <a:ext uri="{FF2B5EF4-FFF2-40B4-BE49-F238E27FC236}">
                <a16:creationId xmlns:a16="http://schemas.microsoft.com/office/drawing/2014/main" id="{954D1471-8561-4EB9-AADA-1591D4E644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397128"/>
              </p:ext>
            </p:extLst>
          </p:nvPr>
        </p:nvGraphicFramePr>
        <p:xfrm>
          <a:off x="2344975" y="41749"/>
          <a:ext cx="7494763" cy="4354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53" name="Arrow: Striped Right 52">
            <a:extLst>
              <a:ext uri="{FF2B5EF4-FFF2-40B4-BE49-F238E27FC236}">
                <a16:creationId xmlns:a16="http://schemas.microsoft.com/office/drawing/2014/main" id="{3B5D8C91-F652-482B-AFF1-EF59FCC9EA65}"/>
              </a:ext>
            </a:extLst>
          </p:cNvPr>
          <p:cNvSpPr/>
          <p:nvPr/>
        </p:nvSpPr>
        <p:spPr>
          <a:xfrm>
            <a:off x="2654541" y="3050844"/>
            <a:ext cx="1626578" cy="602915"/>
          </a:xfrm>
          <a:prstGeom prst="stripedRightArrow">
            <a:avLst/>
          </a:prstGeom>
          <a:solidFill>
            <a:schemeClr val="accent6">
              <a:alpha val="66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Resources</a:t>
            </a:r>
          </a:p>
        </p:txBody>
      </p:sp>
      <p:sp>
        <p:nvSpPr>
          <p:cNvPr id="54" name="Arrow: Striped Right 53">
            <a:extLst>
              <a:ext uri="{FF2B5EF4-FFF2-40B4-BE49-F238E27FC236}">
                <a16:creationId xmlns:a16="http://schemas.microsoft.com/office/drawing/2014/main" id="{AC72414D-36DE-41D3-B02A-4F24F65367D5}"/>
              </a:ext>
            </a:extLst>
          </p:cNvPr>
          <p:cNvSpPr/>
          <p:nvPr/>
        </p:nvSpPr>
        <p:spPr>
          <a:xfrm>
            <a:off x="8007285" y="3050844"/>
            <a:ext cx="1534280" cy="614917"/>
          </a:xfrm>
          <a:prstGeom prst="stripedRightArrow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Waste</a:t>
            </a:r>
          </a:p>
        </p:txBody>
      </p:sp>
      <p:pic>
        <p:nvPicPr>
          <p:cNvPr id="61" name="Graphic 60" descr="Downward trend">
            <a:extLst>
              <a:ext uri="{FF2B5EF4-FFF2-40B4-BE49-F238E27FC236}">
                <a16:creationId xmlns:a16="http://schemas.microsoft.com/office/drawing/2014/main" id="{2C8D338F-7AC1-4FA0-90D8-C568B5444F1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606066" y="3534414"/>
            <a:ext cx="762105" cy="7621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6" name="Graphic 65" descr="Gauge">
            <a:extLst>
              <a:ext uri="{FF2B5EF4-FFF2-40B4-BE49-F238E27FC236}">
                <a16:creationId xmlns:a16="http://schemas.microsoft.com/office/drawing/2014/main" id="{58E2C912-C469-4CD2-BD09-828A2287E8A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012413" y="3466114"/>
            <a:ext cx="938994" cy="938994"/>
          </a:xfrm>
          <a:prstGeom prst="rect">
            <a:avLst/>
          </a:prstGeom>
          <a:ln>
            <a:noFill/>
          </a:ln>
        </p:spPr>
      </p:pic>
      <p:pic>
        <p:nvPicPr>
          <p:cNvPr id="68" name="Graphic 67" descr="Tools">
            <a:extLst>
              <a:ext uri="{FF2B5EF4-FFF2-40B4-BE49-F238E27FC236}">
                <a16:creationId xmlns:a16="http://schemas.microsoft.com/office/drawing/2014/main" id="{9D49C091-4FCD-477A-BD57-A88E7AE11F5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558250" y="3183691"/>
            <a:ext cx="619321" cy="61932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70" name="Graphic 69" descr="Repeat">
            <a:extLst>
              <a:ext uri="{FF2B5EF4-FFF2-40B4-BE49-F238E27FC236}">
                <a16:creationId xmlns:a16="http://schemas.microsoft.com/office/drawing/2014/main" id="{589CE534-60A4-40C0-AD35-4560B0338ED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5740204" y="2358363"/>
            <a:ext cx="716340" cy="71634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72" name="Graphic 71" descr="Group">
            <a:extLst>
              <a:ext uri="{FF2B5EF4-FFF2-40B4-BE49-F238E27FC236}">
                <a16:creationId xmlns:a16="http://schemas.microsoft.com/office/drawing/2014/main" id="{3B3AFE58-DE0E-41D3-B03C-113EEBCB966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450663" y="706822"/>
            <a:ext cx="834496" cy="834496"/>
          </a:xfrm>
          <a:prstGeom prst="rect">
            <a:avLst/>
          </a:prstGeom>
        </p:spPr>
      </p:pic>
      <p:pic>
        <p:nvPicPr>
          <p:cNvPr id="74" name="Graphic 73" descr="Head with Gears">
            <a:extLst>
              <a:ext uri="{FF2B5EF4-FFF2-40B4-BE49-F238E27FC236}">
                <a16:creationId xmlns:a16="http://schemas.microsoft.com/office/drawing/2014/main" id="{DE8F7966-3F01-47F3-A3DC-C612C33C26F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166746" y="1875307"/>
            <a:ext cx="788999" cy="78899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76" name="Graphic 75" descr="Atom">
            <a:extLst>
              <a:ext uri="{FF2B5EF4-FFF2-40B4-BE49-F238E27FC236}">
                <a16:creationId xmlns:a16="http://schemas.microsoft.com/office/drawing/2014/main" id="{0274C0D2-B45F-4FDC-A176-ECF258348C81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564053" y="1958774"/>
            <a:ext cx="757759" cy="7577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8" name="Graphic 77" descr="Sun">
            <a:extLst>
              <a:ext uri="{FF2B5EF4-FFF2-40B4-BE49-F238E27FC236}">
                <a16:creationId xmlns:a16="http://schemas.microsoft.com/office/drawing/2014/main" id="{28FF22F2-C3B7-403C-89C9-5EF088E14750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5394826" y="821411"/>
            <a:ext cx="649393" cy="6493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0" name="Graphic 79" descr="Puzzle">
            <a:extLst>
              <a:ext uri="{FF2B5EF4-FFF2-40B4-BE49-F238E27FC236}">
                <a16:creationId xmlns:a16="http://schemas.microsoft.com/office/drawing/2014/main" id="{A2946217-28FC-466C-A98F-C44FC9FB0D48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4651325" y="746108"/>
            <a:ext cx="766792" cy="7667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F13FAF59-DB97-4AF6-944F-89A3DAD29498}"/>
              </a:ext>
            </a:extLst>
          </p:cNvPr>
          <p:cNvSpPr txBox="1"/>
          <p:nvPr/>
        </p:nvSpPr>
        <p:spPr>
          <a:xfrm>
            <a:off x="334110" y="341170"/>
            <a:ext cx="3004462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</a:rPr>
              <a:t>Circular Economy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E02EAE-B819-4E75-A9B3-443010C92F01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143281" y="3268548"/>
            <a:ext cx="616044" cy="616044"/>
          </a:xfrm>
          <a:prstGeom prst="rect">
            <a:avLst/>
          </a:prstGeom>
        </p:spPr>
      </p:pic>
      <p:pic>
        <p:nvPicPr>
          <p:cNvPr id="6" name="Graphic 5" descr="Recycle">
            <a:extLst>
              <a:ext uri="{FF2B5EF4-FFF2-40B4-BE49-F238E27FC236}">
                <a16:creationId xmlns:a16="http://schemas.microsoft.com/office/drawing/2014/main" id="{81FD1328-2107-455D-AF72-3AD210A23DF8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999467" y="3659599"/>
            <a:ext cx="595579" cy="595579"/>
          </a:xfrm>
          <a:prstGeom prst="rect">
            <a:avLst/>
          </a:prstGeom>
        </p:spPr>
      </p:pic>
      <p:pic>
        <p:nvPicPr>
          <p:cNvPr id="10" name="Graphic 9" descr="Plant">
            <a:extLst>
              <a:ext uri="{FF2B5EF4-FFF2-40B4-BE49-F238E27FC236}">
                <a16:creationId xmlns:a16="http://schemas.microsoft.com/office/drawing/2014/main" id="{75AA6D10-BBFB-49DA-A6C1-FF8609A9A2E8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2344975" y="3522380"/>
            <a:ext cx="716299" cy="71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9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B66F6E8-4D4A-4907-940A-774703A2D0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1F5A56-E82B-4FD5-9025-B72896FFBB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262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54279-859E-43EE-83A1-346A7630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0513"/>
            <a:ext cx="8078342" cy="1096331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de-DE" sz="3600" b="1" dirty="0">
                <a:solidFill>
                  <a:schemeClr val="accent5">
                    <a:lumMod val="50000"/>
                  </a:schemeClr>
                </a:solidFill>
              </a:rPr>
              <a:t>EU Circular Economy Package (2015)</a:t>
            </a:r>
            <a:br>
              <a:rPr lang="de-DE" sz="1800" dirty="0"/>
            </a:br>
            <a:r>
              <a:rPr lang="de-DE" sz="1800" dirty="0">
                <a:solidFill>
                  <a:srgbClr val="002060"/>
                </a:solidFill>
              </a:rPr>
              <a:t>- EU Action Plan </a:t>
            </a:r>
            <a:r>
              <a:rPr lang="de-DE" sz="1800" dirty="0" err="1">
                <a:solidFill>
                  <a:srgbClr val="002060"/>
                </a:solidFill>
              </a:rPr>
              <a:t>for</a:t>
            </a:r>
            <a:r>
              <a:rPr lang="de-DE" sz="1800" dirty="0">
                <a:solidFill>
                  <a:srgbClr val="002060"/>
                </a:solidFill>
              </a:rPr>
              <a:t> Circular Economy</a:t>
            </a:r>
            <a:br>
              <a:rPr lang="de-DE" sz="1800" dirty="0">
                <a:solidFill>
                  <a:srgbClr val="002060"/>
                </a:solidFill>
              </a:rPr>
            </a:br>
            <a:r>
              <a:rPr lang="de-DE" sz="1800" dirty="0">
                <a:solidFill>
                  <a:srgbClr val="002060"/>
                </a:solidFill>
              </a:rPr>
              <a:t>- List of follow-</a:t>
            </a:r>
            <a:r>
              <a:rPr lang="de-DE" sz="1800" dirty="0" err="1">
                <a:solidFill>
                  <a:srgbClr val="002060"/>
                </a:solidFill>
              </a:rPr>
              <a:t>up</a:t>
            </a:r>
            <a:r>
              <a:rPr lang="de-DE" sz="1800" dirty="0">
                <a:solidFill>
                  <a:srgbClr val="002060"/>
                </a:solidFill>
              </a:rPr>
              <a:t> initiatives</a:t>
            </a:r>
            <a:br>
              <a:rPr lang="de-DE" sz="1800" dirty="0">
                <a:solidFill>
                  <a:srgbClr val="002060"/>
                </a:solidFill>
              </a:rPr>
            </a:br>
            <a:r>
              <a:rPr lang="de-DE" sz="1800" dirty="0">
                <a:solidFill>
                  <a:srgbClr val="002060"/>
                </a:solidFill>
              </a:rPr>
              <a:t>- Legislative proposals on waste</a:t>
            </a:r>
            <a:br>
              <a:rPr lang="de-DE" sz="1800" dirty="0"/>
            </a:br>
            <a:br>
              <a:rPr lang="de-DE" sz="1800" dirty="0"/>
            </a:br>
            <a:endParaRPr lang="de-DE" sz="1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5BC9C2E-8BF2-4DE2-91CC-05AC357AFF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3115256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672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D5955D-2927-4C84-92C8-BDBA5278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9" r="3060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524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8006DA3-73B7-40B3-A4B8-830FCC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368" y="576125"/>
            <a:ext cx="6586491" cy="1286160"/>
          </a:xfrm>
        </p:spPr>
        <p:txBody>
          <a:bodyPr anchor="b">
            <a:norm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Circular Procurement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40CB8-16B3-4B8E-8636-3C9D8C1BD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249" y="2438400"/>
            <a:ext cx="7240555" cy="378541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Different approaches, not yet agreed definition</a:t>
            </a:r>
          </a:p>
          <a:p>
            <a:r>
              <a:rPr lang="en-US" sz="2000" dirty="0">
                <a:latin typeface="+mj-lt"/>
              </a:rPr>
              <a:t>In the Circular Economy „the value of products, materials and resources is maintained in the economy for as long as possible and the generation of waste is minimized.“ </a:t>
            </a:r>
            <a:r>
              <a:rPr lang="en-US" sz="1200" dirty="0">
                <a:latin typeface="+mj-lt"/>
              </a:rPr>
              <a:t>(European Commission, 2015)</a:t>
            </a:r>
          </a:p>
          <a:p>
            <a:r>
              <a:rPr lang="en-US" sz="2000" dirty="0">
                <a:latin typeface="+mj-lt"/>
              </a:rPr>
              <a:t>Circular Procurement aims to minimize waste,, focuses on reuse, repair and recycle practices, effects the whole supply chain.</a:t>
            </a:r>
          </a:p>
          <a:p>
            <a:r>
              <a:rPr lang="en-US" sz="2000" dirty="0">
                <a:latin typeface="+mj-lt"/>
              </a:rPr>
              <a:t>Integration of GPP/SPP into the system of Circular Economy</a:t>
            </a:r>
          </a:p>
          <a:p>
            <a:r>
              <a:rPr lang="en-US" sz="2000" dirty="0">
                <a:latin typeface="+mj-lt"/>
              </a:rPr>
              <a:t>Circular Procurement – Green Procurement – Sustainable Procurement</a:t>
            </a: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878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DB66F6E8-4D4A-4907-940A-774703A2D0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8F1F5A56-E82B-4FD5-9025-B72896FFBB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262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DA06D-AD8A-4620-8580-93CFC652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69" y="5213505"/>
            <a:ext cx="8710834" cy="1096331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Four Approaches to Circular Procurement</a:t>
            </a:r>
            <a:r>
              <a:rPr lang="de-DE" sz="2200" baseline="60000" dirty="0">
                <a:solidFill>
                  <a:schemeClr val="accent1">
                    <a:lumMod val="50000"/>
                  </a:schemeClr>
                </a:solidFill>
              </a:rPr>
              <a:t>*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082EDE-5981-4B49-9EC2-7CCE4C5B9E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576696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9B141C-3BB2-4DC7-B98E-0596B2D6419D}"/>
              </a:ext>
            </a:extLst>
          </p:cNvPr>
          <p:cNvSpPr txBox="1"/>
          <p:nvPr/>
        </p:nvSpPr>
        <p:spPr>
          <a:xfrm>
            <a:off x="410469" y="6399252"/>
            <a:ext cx="8381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*Salmenperä, Hanna, et al. (2017), „Four approaches to circular procurement“, in Circular Public Procurement in the Nordic Countries, Nordic Council of Ministers, Copenhagen K. </a:t>
            </a:r>
          </a:p>
        </p:txBody>
      </p:sp>
    </p:spTree>
    <p:extLst>
      <p:ext uri="{BB962C8B-B14F-4D97-AF65-F5344CB8AC3E}">
        <p14:creationId xmlns:p14="http://schemas.microsoft.com/office/powerpoint/2010/main" val="3528578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1923AC-33BA-4F98-8083-7BCD0B7D00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7" r="30420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572F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1A69EA-90EA-435A-BB82-CE76F3D8D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Possible Business Modells in a Circular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2EABC-7EDB-46A4-BC79-024AC0AF0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314807"/>
            <a:ext cx="6586489" cy="4543193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latin typeface="+mj-lt"/>
              </a:rPr>
              <a:t>Developing </a:t>
            </a:r>
            <a:r>
              <a:rPr lang="en-US" sz="2400" b="1" dirty="0">
                <a:latin typeface="+mj-lt"/>
              </a:rPr>
              <a:t>business models* </a:t>
            </a:r>
            <a:r>
              <a:rPr lang="en-US" sz="2400" dirty="0">
                <a:latin typeface="+mj-lt"/>
              </a:rPr>
              <a:t>that fit to a circular economy: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latin typeface="+mj-lt"/>
              </a:rPr>
              <a:t>Circular supplies (e.g. using renewable energy, biodegradable materials etc.)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latin typeface="+mj-lt"/>
              </a:rPr>
              <a:t>Resource recovery (e.g converting waste into energy e.g. biogas, C2C concept)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latin typeface="+mj-lt"/>
              </a:rPr>
              <a:t>Product life extension (by circular design, repair, maintenance, softver upgrade, re-sale  etc.)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latin typeface="+mj-lt"/>
              </a:rPr>
              <a:t>Sharing platform (shared use/access/ownership of products, services)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latin typeface="+mj-lt"/>
              </a:rPr>
              <a:t>Product as a service (leasing, pay for use, subscription based rental)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1400" dirty="0"/>
              <a:t>Source: Accenture, Circular Advantage, 2014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05580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FA664-E05C-4214-A526-23AD702FA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77" y="356333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Circular Procurement (3)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5273B-478E-462A-B5F8-BFABCAF5A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336" y="1560969"/>
            <a:ext cx="3423138" cy="435133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34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Before</a:t>
            </a:r>
          </a:p>
          <a:p>
            <a:pPr>
              <a:buFontTx/>
              <a:buChar char="-"/>
            </a:pPr>
            <a:r>
              <a:rPr lang="en-US" sz="2600" dirty="0">
                <a:latin typeface="+mj-lt"/>
              </a:rPr>
              <a:t>Development of organisational CE policy, extending the procurement policy</a:t>
            </a:r>
          </a:p>
          <a:p>
            <a:pPr>
              <a:buFontTx/>
              <a:buChar char="-"/>
            </a:pPr>
            <a:r>
              <a:rPr lang="en-US" sz="2600" dirty="0">
                <a:latin typeface="+mj-lt"/>
              </a:rPr>
              <a:t>Development of category management</a:t>
            </a:r>
          </a:p>
          <a:p>
            <a:pPr>
              <a:buFontTx/>
              <a:buChar char="-"/>
            </a:pPr>
            <a:r>
              <a:rPr lang="en-US" sz="2600" dirty="0">
                <a:latin typeface="+mj-lt"/>
              </a:rPr>
              <a:t>Assessment and application of the relevant business model</a:t>
            </a:r>
          </a:p>
          <a:p>
            <a:pPr>
              <a:buFontTx/>
              <a:buChar char="-"/>
            </a:pPr>
            <a:r>
              <a:rPr lang="en-US" sz="2600" dirty="0">
                <a:latin typeface="+mj-lt"/>
              </a:rPr>
              <a:t>Considering the 4R (Reduce, Reuse, Recycle, Recover)</a:t>
            </a:r>
          </a:p>
          <a:p>
            <a:pPr>
              <a:buFontTx/>
              <a:buChar char="-"/>
            </a:pPr>
            <a:r>
              <a:rPr lang="en-US" sz="2600" dirty="0">
                <a:latin typeface="+mj-lt"/>
              </a:rPr>
              <a:t>Dialogue along the whole supple chain (between buyers and suppliers)</a:t>
            </a:r>
          </a:p>
          <a:p>
            <a:pPr>
              <a:buFontTx/>
              <a:buChar char="-"/>
            </a:pPr>
            <a:r>
              <a:rPr lang="en-US" sz="2600" dirty="0">
                <a:latin typeface="+mj-lt"/>
              </a:rPr>
              <a:t>Engaging the market, market consultations</a:t>
            </a:r>
          </a:p>
          <a:p>
            <a:pPr>
              <a:buFontTx/>
              <a:buChar char="-"/>
            </a:pPr>
            <a:endParaRPr lang="en-US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464F57-AE2F-4B2B-9D92-4F84B85A5B94}"/>
              </a:ext>
            </a:extLst>
          </p:cNvPr>
          <p:cNvSpPr txBox="1">
            <a:spLocks/>
          </p:cNvSpPr>
          <p:nvPr/>
        </p:nvSpPr>
        <p:spPr>
          <a:xfrm>
            <a:off x="4607168" y="1560969"/>
            <a:ext cx="3402623" cy="4319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b="1" dirty="0">
              <a:solidFill>
                <a:srgbClr val="00B050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de-DE" b="1" dirty="0">
                <a:solidFill>
                  <a:srgbClr val="00B050"/>
                </a:solidFill>
                <a:latin typeface="+mj-lt"/>
              </a:rPr>
              <a:t>During</a:t>
            </a:r>
          </a:p>
          <a:p>
            <a:pPr>
              <a:buFontTx/>
              <a:buChar char="-"/>
            </a:pPr>
            <a:r>
              <a:rPr lang="en-US" sz="2200" dirty="0">
                <a:latin typeface="+mj-lt"/>
              </a:rPr>
              <a:t>Applying performance-based specification</a:t>
            </a:r>
          </a:p>
          <a:p>
            <a:pPr>
              <a:buFontTx/>
              <a:buChar char="-"/>
            </a:pPr>
            <a:r>
              <a:rPr lang="en-US" sz="2200" dirty="0">
                <a:latin typeface="+mj-lt"/>
              </a:rPr>
              <a:t>Considering requirement related to recycled content</a:t>
            </a:r>
          </a:p>
          <a:p>
            <a:pPr>
              <a:buFontTx/>
              <a:buChar char="-"/>
            </a:pPr>
            <a:r>
              <a:rPr lang="en-US" sz="2200" dirty="0">
                <a:latin typeface="+mj-lt"/>
              </a:rPr>
              <a:t>Including the EU GPP criteria</a:t>
            </a:r>
          </a:p>
          <a:p>
            <a:pPr>
              <a:buFontTx/>
              <a:buChar char="-"/>
            </a:pPr>
            <a:r>
              <a:rPr lang="en-US" sz="2200" dirty="0">
                <a:latin typeface="+mj-lt"/>
              </a:rPr>
              <a:t>Considering appropriate labels</a:t>
            </a:r>
          </a:p>
          <a:p>
            <a:pPr>
              <a:buFontTx/>
              <a:buChar char="-"/>
            </a:pPr>
            <a:r>
              <a:rPr lang="en-US" sz="2200" dirty="0">
                <a:latin typeface="+mj-lt"/>
              </a:rPr>
              <a:t>Developing specific LCC/TCO calculation methods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2CB5E5-7205-491B-B576-0AAC10D52CF8}"/>
              </a:ext>
            </a:extLst>
          </p:cNvPr>
          <p:cNvSpPr txBox="1">
            <a:spLocks/>
          </p:cNvSpPr>
          <p:nvPr/>
        </p:nvSpPr>
        <p:spPr>
          <a:xfrm>
            <a:off x="8335110" y="1560969"/>
            <a:ext cx="3168162" cy="43199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After</a:t>
            </a:r>
          </a:p>
          <a:p>
            <a:pPr>
              <a:buFontTx/>
              <a:buChar char="-"/>
            </a:pPr>
            <a:r>
              <a:rPr lang="en-US" sz="2000" dirty="0">
                <a:latin typeface="+mj-lt"/>
              </a:rPr>
              <a:t>Considering the end of contract life (PSS, Buy-back or re-sale agreement)</a:t>
            </a:r>
          </a:p>
          <a:p>
            <a:pPr>
              <a:buFontTx/>
              <a:buChar char="-"/>
            </a:pPr>
            <a:r>
              <a:rPr lang="en-US" sz="2000" dirty="0">
                <a:latin typeface="+mj-lt"/>
              </a:rPr>
              <a:t>Summarizing lessons learned, considering future business cases</a:t>
            </a:r>
          </a:p>
          <a:p>
            <a:pPr>
              <a:buFontTx/>
              <a:buChar char="-"/>
            </a:pPr>
            <a:r>
              <a:rPr lang="en-US" sz="2000" dirty="0">
                <a:latin typeface="+mj-lt"/>
              </a:rPr>
              <a:t>Supporting continuous improvement</a:t>
            </a:r>
          </a:p>
        </p:txBody>
      </p:sp>
    </p:spTree>
    <p:extLst>
      <p:ext uri="{BB962C8B-B14F-4D97-AF65-F5344CB8AC3E}">
        <p14:creationId xmlns:p14="http://schemas.microsoft.com/office/powerpoint/2010/main" val="883510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996</Words>
  <Application>Microsoft Office PowerPoint</Application>
  <PresentationFormat>Widescreen</PresentationFormat>
  <Paragraphs>151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Angsana New</vt:lpstr>
      <vt:lpstr>Arial</vt:lpstr>
      <vt:lpstr>Calibri</vt:lpstr>
      <vt:lpstr>Calibri Light</vt:lpstr>
      <vt:lpstr>VFutura Light</vt:lpstr>
      <vt:lpstr>VFutura Medium</vt:lpstr>
      <vt:lpstr>Office Theme</vt:lpstr>
      <vt:lpstr>Public Procurements in a circular economy</vt:lpstr>
      <vt:lpstr>Content</vt:lpstr>
      <vt:lpstr>PowerPoint Presentation</vt:lpstr>
      <vt:lpstr>PowerPoint Presentation</vt:lpstr>
      <vt:lpstr>EU Circular Economy Package (2015) - EU Action Plan for Circular Economy - List of follow-up initiatives - Legislative proposals on waste  </vt:lpstr>
      <vt:lpstr>Circular Procurement (1)</vt:lpstr>
      <vt:lpstr>Four Approaches to Circular Procurement*</vt:lpstr>
      <vt:lpstr>Possible Business Modells in a Circular Economy</vt:lpstr>
      <vt:lpstr>Circular Procurement (3)</vt:lpstr>
      <vt:lpstr>Circular Procurement – Updated Resources, reports</vt:lpstr>
      <vt:lpstr>Circular Procurement Case Studies</vt:lpstr>
      <vt:lpstr> </vt:lpstr>
      <vt:lpstr>What do you see?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 economy and public procurements</dc:title>
  <dc:creator>Gyori, Gabriella</dc:creator>
  <cp:lastModifiedBy>Gyori, Gabriella</cp:lastModifiedBy>
  <cp:revision>163</cp:revision>
  <dcterms:created xsi:type="dcterms:W3CDTF">2017-09-26T06:02:02Z</dcterms:created>
  <dcterms:modified xsi:type="dcterms:W3CDTF">2017-11-08T13:41:49Z</dcterms:modified>
</cp:coreProperties>
</file>